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87" r:id="rId2"/>
    <p:sldMasterId id="2147483699" r:id="rId3"/>
    <p:sldMasterId id="2147483711" r:id="rId4"/>
    <p:sldMasterId id="2147483723" r:id="rId5"/>
    <p:sldMasterId id="2147483735" r:id="rId6"/>
    <p:sldMasterId id="2147483747" r:id="rId7"/>
    <p:sldMasterId id="2147483759" r:id="rId8"/>
    <p:sldMasterId id="2147483771" r:id="rId9"/>
    <p:sldMasterId id="2147483783" r:id="rId10"/>
  </p:sldMasterIdLst>
  <p:sldIdLst>
    <p:sldId id="256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E0E5A-552F-4F60-9917-068EA050F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A585C-C774-419F-8596-F004C5064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1E630-124D-4495-A1EA-1EC6294CE0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F587-4603-41D6-81E7-ECCFFC42A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52EC2-0B6A-4A0E-B142-C336559CE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F34B3-DE65-46CB-AED6-D5FE761DF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62B32-CA9A-4136-AEAC-33A8F8FCA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17856-405B-40E5-B8B0-9E463B400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7F1A2-AE98-4CD7-8620-581E92791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C03E9-45AF-4E7D-9C67-6D68681CD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6716F-D9D5-4721-B639-D81331CE1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9539D-4458-45D7-9236-65C91358F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0C348-3FDD-4BAC-9807-1ADA7F51C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5C1D-6C68-4C99-9B0A-D09635C31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51107-A390-4B26-A7C7-3442AF217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9271E-8400-4161-BA29-D5DEBDED5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93329-C109-4A2E-A6C6-804717E17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3C501-F411-44E2-8798-AC840D4BB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4D0BD-06D7-4C49-8085-3AB5C8A81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6675-F078-45C5-A9E9-3623BCE6C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2913A-D359-45DA-A5E8-AED487A10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630AB-47C2-4067-9683-88E6F0A1B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965D8-46A8-4660-AA15-AE56684E1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F0B81-07CE-4612-A69F-64AC4B883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BAFC0-B5B3-4DE4-85A1-B3D5B41D1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C1175-D69B-4E1B-AEB6-6945606CB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17B23-42A8-4E0B-A643-EB4FCC344B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1F089-1BCD-479E-A553-D9A902368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AA323-4E9F-4F87-8D71-00F0FAB21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445DB-83D6-4E3B-BCCC-6FE8E083B4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C335A-9B9D-4F92-9700-05FF203A9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5F9E5-DF86-4963-8A30-2F8753147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C8CE-9E38-4BDC-A9B9-801FA6FED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E70B1-69B2-4F92-A415-28501EB5D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FDDF-B357-42EB-948F-38B52E721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047D-5252-4845-97CE-C32AA6E21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238B9-BDB9-40C0-B1D6-148FA18CE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B3C90-5554-44D0-A261-CAB1D158F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8F14E-148C-44AC-B316-362FAFF41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EFE-5204-4764-A706-2B7CC896A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743B-FD25-4DE5-8585-91A3751C7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B18C6-A075-4096-AC76-C7AE65911A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76E0A-AD1E-4851-ADA1-37DC1CBE7A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2B4D7-7987-4742-B3C0-007BA24E6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3E0BB-4C0D-4EA9-ADDD-5C54307F9A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9650D-93EA-4750-8C57-73D14C568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C5509-D669-46B1-B686-486C4C07E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F687-ECE8-40AB-A544-EB9D0D9DAA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FADE3-3D0B-4D78-A0E8-989DCA4AA4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95679-6719-46A6-AAD7-DE2A62BCA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CA57C-2079-4FCB-92F5-D7D495C00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0ADA2-3FEA-46EB-AC22-B3F309FD1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73D27-ED22-48B1-9341-92A0A74B0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A8206-7B78-40FB-9DA4-51E04A93B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59C6A-BC92-4961-9B65-A238EB9E0D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ABFC0-7090-49FF-8829-A5EB42F96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CE313-186E-4B98-9FA1-6DA2B0C754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FD3B2-7EF2-40F6-B8C9-C9865AEED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D73C9-A64B-4E1C-819C-8FBACA551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B5CA2-349E-4143-A0EC-BADF273F6F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A82B1-DE7D-4946-A1DF-FA5EE7BE0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86E35-3896-4600-BD74-D9897A7D0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99C9-420A-4FAC-957F-F671D58747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992DF-2DF2-49A3-8BE2-06557F952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5F072-D223-40FD-94EA-6813A60A8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A63EE-91F7-4C14-B168-E752DD9FC0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3F464-EF66-46B0-AF72-19D0083E55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14991-73A9-4114-9490-91A746F8D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3523-7F6A-4BC0-8BE9-43BA13DE5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D1DAA-BDC3-4154-982D-7DCB40C60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A1F3F-4900-459C-B899-02F24E116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781C5-A1B4-4835-AFB7-D59E4F26C9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4A7FA-B9DD-43A6-9640-B0C7AF128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DA670-D07E-4371-9B73-4C0DE0BBD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C6346-363D-498E-8A68-7BAA18044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E2357-73B1-4D8C-B11D-7239F9B19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D7EAB-74A1-4AC8-92A2-7853B9DB5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707A3-5DC0-4855-86CC-258904BCA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6E6F-4D2F-465E-BD25-6584F0C36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98910-7FA7-4DAD-AE48-43D286574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55C2B-9C40-45CB-9FD0-936CBE533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38B86-5E47-431D-9F26-7395A7B11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71F6C-9FAB-4B48-9431-CA31EEA6FF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8BA93-317D-4CBD-AEED-9130D7CA3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E74C8-EE22-426D-8864-8A5E01A7B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C1902-68E5-4A64-8633-BAB529B578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6143-A7DA-4E42-97CF-97A61FF64C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B2921-FBF7-4B42-A739-E72B4F4A1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3328-E7F5-4073-8BB2-D503EAA8E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24766-DE27-408A-AD0A-0E627B48A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E5C8B-6F79-47A5-BCF0-D4244A00D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2538E-934B-4CAD-A22B-CF29908CD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237C1-5112-470E-A65C-739A15BF7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5C81F-B6E5-4299-AA1E-BE1821A8C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9334E-96BD-4F5A-B941-7E99BB5315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1E5B7-5DAD-4BEC-B9DE-B2E94B16B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B698B-C564-49F5-B30E-003139BCC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ADE90-9694-47D1-8F5F-CED5FCD31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1391A-508C-445B-B045-C55A859D6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2BBC0-8284-4D0F-AAAF-493B1275D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75594-35B0-4FED-B3D4-088A6603B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9223-FCA7-4F1B-A3DF-CFE94699A7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D15F7-B93B-4427-B975-F61AB3807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976D-465E-4B22-912D-5F2EC54A9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F20D-30BA-44FF-84B6-D93FAA0CF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8969-A056-49B9-A435-F7CB6AEC1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EC0D2-B64A-43A9-AB17-9DF01CD2F9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095EC-751A-499F-B2A1-528641D86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567B7-B452-4E44-BFCF-4C0FEF49F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C7E4F-0A21-453C-8246-885FD15C32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C31803C-5F44-4EBF-ADEC-6CEBDCDBE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79" r:id="rId1"/>
    <p:sldLayoutId id="2147484180" r:id="rId2"/>
    <p:sldLayoutId id="2147484309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26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5572A0A-3847-43AD-A6AD-9AF3D699EC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79" r:id="rId1"/>
    <p:sldLayoutId id="2147484280" r:id="rId2"/>
    <p:sldLayoutId id="2147484319" r:id="rId3"/>
    <p:sldLayoutId id="2147484281" r:id="rId4"/>
    <p:sldLayoutId id="2147484282" r:id="rId5"/>
    <p:sldLayoutId id="2147484283" r:id="rId6"/>
    <p:sldLayoutId id="2147484284" r:id="rId7"/>
    <p:sldLayoutId id="2147484285" r:id="rId8"/>
    <p:sldLayoutId id="2147484286" r:id="rId9"/>
    <p:sldLayoutId id="2147484287" r:id="rId10"/>
    <p:sldLayoutId id="21474842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E3452B72-4AE8-4338-951D-61B29A9250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311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50A4BF49-4A40-44E7-8F32-59906782E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09" r:id="rId1"/>
    <p:sldLayoutId id="2147484210" r:id="rId2"/>
    <p:sldLayoutId id="2147484312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12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0EDCF6A-7DB1-491B-8D9C-58C5BD7D0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313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4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668E4AD-48E9-4C0A-9B33-35DFD3CBC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314" r:id="rId3"/>
    <p:sldLayoutId id="2147484231" r:id="rId4"/>
    <p:sldLayoutId id="2147484232" r:id="rId5"/>
    <p:sldLayoutId id="2147484233" r:id="rId6"/>
    <p:sldLayoutId id="2147484234" r:id="rId7"/>
    <p:sldLayoutId id="2147484235" r:id="rId8"/>
    <p:sldLayoutId id="2147484236" r:id="rId9"/>
    <p:sldLayoutId id="2147484237" r:id="rId10"/>
    <p:sldLayoutId id="21474842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17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F99E7C4-9353-429A-8441-A4B322D27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39" r:id="rId1"/>
    <p:sldLayoutId id="2147484240" r:id="rId2"/>
    <p:sldLayoutId id="2147484315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19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F8591D7-9303-412F-999D-7475B6198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316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219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59DBD7A-CA4D-4203-B4EE-904AF557B5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59" r:id="rId1"/>
    <p:sldLayoutId id="2147484260" r:id="rId2"/>
    <p:sldLayoutId id="2147484317" r:id="rId3"/>
    <p:sldLayoutId id="2147484261" r:id="rId4"/>
    <p:sldLayoutId id="2147484262" r:id="rId5"/>
    <p:sldLayoutId id="2147484263" r:id="rId6"/>
    <p:sldLayoutId id="2147484264" r:id="rId7"/>
    <p:sldLayoutId id="2147484265" r:id="rId8"/>
    <p:sldLayoutId id="2147484266" r:id="rId9"/>
    <p:sldLayoutId id="2147484267" r:id="rId10"/>
    <p:sldLayoutId id="21474842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4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87C47763-5DB5-4CB0-B08A-4D060CFD8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318" r:id="rId3"/>
    <p:sldLayoutId id="2147484271" r:id="rId4"/>
    <p:sldLayoutId id="2147484272" r:id="rId5"/>
    <p:sldLayoutId id="2147484273" r:id="rId6"/>
    <p:sldLayoutId id="2147484274" r:id="rId7"/>
    <p:sldLayoutId id="2147484275" r:id="rId8"/>
    <p:sldLayoutId id="2147484276" r:id="rId9"/>
    <p:sldLayoutId id="2147484277" r:id="rId10"/>
    <p:sldLayoutId id="21474842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00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3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7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8.xml"/><Relationship Id="rId1" Type="http://schemas.openxmlformats.org/officeDocument/2006/relationships/tags" Target="../tags/tag5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89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50" y="214313"/>
            <a:ext cx="8501063" cy="2586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cap="small" dirty="0" err="1">
                <a:solidFill>
                  <a:srgbClr val="FFFF00"/>
                </a:solidFill>
                <a:latin typeface="Arial Black" pitchFamily="34" charset="0"/>
              </a:rPr>
              <a:t>Процес</a:t>
            </a:r>
            <a:r>
              <a:rPr lang="ru-RU" sz="3200" b="1" cap="small" dirty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ru-RU" sz="3200" b="1" cap="small" dirty="0" err="1">
                <a:solidFill>
                  <a:srgbClr val="FFFF00"/>
                </a:solidFill>
                <a:latin typeface="Arial Black" pitchFamily="34" charset="0"/>
              </a:rPr>
              <a:t>виникнення</a:t>
            </a:r>
            <a:r>
              <a:rPr lang="ru-RU" sz="3200" b="1" cap="small" dirty="0">
                <a:solidFill>
                  <a:srgbClr val="FFFF00"/>
                </a:solidFill>
                <a:latin typeface="Arial Black" pitchFamily="34" charset="0"/>
              </a:rPr>
              <a:t> фольклору. </a:t>
            </a:r>
          </a:p>
          <a:p>
            <a:pPr algn="ctr">
              <a:defRPr/>
            </a:pPr>
            <a:r>
              <a:rPr lang="ru-RU" sz="2600" b="1" cap="small" dirty="0" err="1">
                <a:solidFill>
                  <a:srgbClr val="0000FF"/>
                </a:solidFill>
                <a:latin typeface="+mn-lt"/>
              </a:rPr>
              <a:t>Родинно-побутові</a:t>
            </a:r>
            <a:r>
              <a:rPr lang="ru-RU" sz="2600" b="1" cap="small" dirty="0">
                <a:solidFill>
                  <a:srgbClr val="0000FF"/>
                </a:solidFill>
                <a:latin typeface="+mn-lt"/>
              </a:rPr>
              <a:t> </a:t>
            </a:r>
            <a:r>
              <a:rPr lang="ru-RU" sz="2600" b="1" cap="small" dirty="0" err="1">
                <a:solidFill>
                  <a:srgbClr val="0000FF"/>
                </a:solidFill>
                <a:latin typeface="+mn-lt"/>
              </a:rPr>
              <a:t>пісні</a:t>
            </a:r>
            <a:r>
              <a:rPr lang="ru-RU" sz="2600" b="1" cap="small" dirty="0">
                <a:solidFill>
                  <a:srgbClr val="0000FF"/>
                </a:solidFill>
                <a:latin typeface="+mn-lt"/>
              </a:rPr>
              <a:t>. </a:t>
            </a:r>
          </a:p>
          <a:p>
            <a:pPr algn="ctr">
              <a:defRPr/>
            </a:pP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«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Місяць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на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небі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,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зіроньки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сяють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», </a:t>
            </a:r>
          </a:p>
          <a:p>
            <a:pPr algn="ctr">
              <a:defRPr/>
            </a:pP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«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цвіте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терен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,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цвіте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терен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»,</a:t>
            </a:r>
          </a:p>
          <a:p>
            <a:pPr algn="ctr">
              <a:defRPr/>
            </a:pP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«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Сонце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низенько,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вечір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близенько»,  </a:t>
            </a:r>
          </a:p>
          <a:p>
            <a:pPr algn="ctr">
              <a:defRPr/>
            </a:pP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«в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кінці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греблі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шумлять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600" b="1" cap="small" dirty="0" err="1">
                <a:solidFill>
                  <a:schemeClr val="bg1"/>
                </a:solidFill>
                <a:latin typeface="Calibri" pitchFamily="34" charset="0"/>
              </a:rPr>
              <a:t>верби</a:t>
            </a:r>
            <a:r>
              <a:rPr lang="ru-RU" sz="2600" b="1" cap="small" dirty="0">
                <a:solidFill>
                  <a:schemeClr val="bg1"/>
                </a:solidFill>
                <a:latin typeface="Calibri" pitchFamily="34" charset="0"/>
              </a:rPr>
              <a:t>»</a:t>
            </a:r>
            <a:endParaRPr lang="ru-RU" sz="2600" b="1" cap="small" dirty="0">
              <a:latin typeface="Calibri" pitchFamily="34" charset="0"/>
            </a:endParaRPr>
          </a:p>
        </p:txBody>
      </p:sp>
      <p:pic>
        <p:nvPicPr>
          <p:cNvPr id="27651" name="Рисунок 7" descr="2-12 родина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2857500"/>
            <a:ext cx="3579813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Рисунок 3" descr="2-08 хат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955925"/>
            <a:ext cx="45720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0" y="0"/>
            <a:ext cx="6643734" cy="3429000"/>
          </a:xfrm>
          <a:solidFill>
            <a:srgbClr val="FFFFFF">
              <a:alpha val="69804"/>
            </a:srgbClr>
          </a:solidFill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6643688" cy="3478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Пісні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про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родинне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життя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досить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різноманітні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за тематикою.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Найбільше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уваги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в них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відводилось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розкриттю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взаємин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між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чоловіком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жінкою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та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стосункам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з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іншими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членами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родини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. 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Потрапивши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в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чужу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сім’ю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дівчина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одразу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ж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відчувала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всю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повноту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влади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над нею свекрухи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свекра, мала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коритися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їм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в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усьому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. 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Особливо тяжкою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була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доля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жінки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з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чоловіком-п’яницею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. </a:t>
            </a:r>
            <a:endParaRPr lang="ru-RU" sz="22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0" y="363538"/>
            <a:ext cx="4929188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О пісне, засвіти нам наші дні,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Перед тобою всі ми безборонні,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Ми вічні учні. Мудрості навчи,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Як світ оцей від бід оборонити.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О мамо-пісне, ми назавжди діти,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Втішай-бо наші білі і плачі.</a:t>
            </a:r>
            <a:b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b="1" i="1">
                <a:solidFill>
                  <a:schemeClr val="bg1"/>
                </a:solidFill>
                <a:latin typeface="Monotype Corsiva" pitchFamily="66" charset="0"/>
              </a:rPr>
              <a:t>                                 </a:t>
            </a:r>
            <a:r>
              <a:rPr lang="ru-RU" sz="3200" b="1" i="1">
                <a:solidFill>
                  <a:srgbClr val="FFFFFF"/>
                </a:solidFill>
                <a:latin typeface="Monotype Corsiva" pitchFamily="66" charset="0"/>
              </a:rPr>
              <a:t>Л. Скирта</a:t>
            </a:r>
            <a:endParaRPr lang="ru-RU" sz="3200" b="1">
              <a:solidFill>
                <a:srgbClr val="FFFFFF"/>
              </a:solidFill>
            </a:endParaRPr>
          </a:p>
        </p:txBody>
      </p:sp>
      <p:pic>
        <p:nvPicPr>
          <p:cNvPr id="29699" name="Рисунок 6" descr="2-14 мати-пісне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88" y="0"/>
            <a:ext cx="42148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3" descr="2-04 кобзарь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0" y="0"/>
            <a:ext cx="5072066" cy="4000528"/>
          </a:xfrm>
          <a:solidFill>
            <a:srgbClr val="FFFFFF">
              <a:alpha val="69804"/>
            </a:srgb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0" y="0"/>
            <a:ext cx="5072063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Українська пісня</a:t>
            </a:r>
            <a:r>
              <a:rPr lang="ru-RU" sz="2800" b="1">
                <a:solidFill>
                  <a:schemeClr val="bg1"/>
                </a:solidFill>
              </a:rPr>
              <a:t> — одне з найцінніших надбань українського народу. Коли вона звучить, серце не може залишитися байдужим і холодним, бо в ній стільки тремтячої щирості, ніжності, відвертої довіри.</a:t>
            </a:r>
            <a:endParaRPr 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85750" y="714375"/>
            <a:ext cx="85725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solidFill>
                  <a:srgbClr val="FFFF00"/>
                </a:solidFill>
                <a:latin typeface="Arial Black" pitchFamily="34" charset="0"/>
              </a:rPr>
              <a:t>Фольклор</a:t>
            </a:r>
            <a:r>
              <a:rPr lang="ru-RU" sz="2400" b="1">
                <a:solidFill>
                  <a:schemeClr val="bg1"/>
                </a:solidFill>
                <a:latin typeface="Times New Roman" pitchFamily="18" charset="0"/>
              </a:rPr>
              <a:t> (анг. folk — народ, lore — знання, мудрість) — сукупність різних видів і форм масової словесної художньої творчості; усні народні твори.</a:t>
            </a:r>
          </a:p>
          <a:p>
            <a:pPr eaLnBrk="0" hangingPunct="0"/>
            <a:endParaRPr lang="ru-RU">
              <a:solidFill>
                <a:schemeClr val="bg1"/>
              </a:solidFill>
            </a:endParaRPr>
          </a:p>
        </p:txBody>
      </p:sp>
      <p:pic>
        <p:nvPicPr>
          <p:cNvPr id="31747" name="Picture 4" descr="C:\Documents and Settings\k10\Рабочий стол\укр-лит выр\02 схема.jpg"/>
          <p:cNvPicPr>
            <a:picLocks noChangeAspect="1" noChangeArrowheads="1"/>
          </p:cNvPicPr>
          <p:nvPr/>
        </p:nvPicPr>
        <p:blipFill>
          <a:blip r:embed="rId3" cstate="print"/>
          <a:srcRect b="35"/>
          <a:stretch>
            <a:fillRect/>
          </a:stretch>
        </p:blipFill>
        <p:spPr bwMode="auto">
          <a:xfrm>
            <a:off x="357188" y="2786063"/>
            <a:ext cx="8189912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313" y="214313"/>
            <a:ext cx="8929687" cy="3478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 cap="small" dirty="0" err="1">
                <a:solidFill>
                  <a:srgbClr val="FFFFFF"/>
                </a:solidFill>
                <a:latin typeface="Arial Black" pitchFamily="34" charset="0"/>
              </a:rPr>
              <a:t>Специфічні</a:t>
            </a:r>
            <a:r>
              <a:rPr lang="ru-RU" sz="2200" b="1" cap="small" dirty="0">
                <a:solidFill>
                  <a:srgbClr val="FFFFFF"/>
                </a:solidFill>
                <a:latin typeface="Arial Black" pitchFamily="34" charset="0"/>
              </a:rPr>
              <a:t> </a:t>
            </a:r>
            <a:r>
              <a:rPr lang="ru-RU" sz="2200" b="1" cap="small" dirty="0" err="1">
                <a:solidFill>
                  <a:srgbClr val="FFFFFF"/>
                </a:solidFill>
                <a:latin typeface="Arial Black" pitchFamily="34" charset="0"/>
              </a:rPr>
              <a:t>ознаки</a:t>
            </a:r>
            <a:r>
              <a:rPr lang="ru-RU" sz="2200" b="1" cap="small" dirty="0">
                <a:solidFill>
                  <a:srgbClr val="FFFFFF"/>
                </a:solidFill>
                <a:latin typeface="Arial Black" pitchFamily="34" charset="0"/>
              </a:rPr>
              <a:t> фольклору: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/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/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-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відображення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життя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праці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боротьби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трудового народу в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різні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історичні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епохи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;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-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вираження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його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світогляду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моралі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інтересів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мрій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оцінки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різних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суспільних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і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побутових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подій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та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явищ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,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вчинків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людей;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-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соціальна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значимість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творів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;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-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колективний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характер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творення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;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-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усне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зберігання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й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200" b="1" cap="small" dirty="0" err="1">
                <a:solidFill>
                  <a:schemeClr val="bg1"/>
                </a:solidFill>
                <a:latin typeface="+mn-lt"/>
              </a:rPr>
              <a:t>поширення</a:t>
            </a:r>
            <a:r>
              <a:rPr lang="ru-RU" sz="2200" b="1" cap="small" dirty="0">
                <a:solidFill>
                  <a:schemeClr val="bg1"/>
                </a:solidFill>
                <a:latin typeface="+mn-lt"/>
              </a:rPr>
              <a:t>;</a:t>
            </a:r>
            <a:br>
              <a:rPr lang="ru-RU" sz="2200" b="1" cap="small" dirty="0">
                <a:solidFill>
                  <a:schemeClr val="bg1"/>
                </a:solidFill>
                <a:latin typeface="+mn-lt"/>
              </a:rPr>
            </a:br>
            <a:endParaRPr lang="ru-RU" sz="22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3786188"/>
          </a:xfrm>
        </p:spPr>
        <p:txBody>
          <a:bodyPr/>
          <a:lstStyle/>
          <a:p>
            <a:pPr eaLnBrk="1" hangingPunct="1">
              <a:defRPr/>
            </a:pPr>
            <a:r>
              <a:rPr lang="ru-RU" sz="2200" b="1" cap="small" dirty="0" smtClean="0">
                <a:solidFill>
                  <a:schemeClr val="bg1"/>
                </a:solidFill>
              </a:rPr>
              <a:t>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варіантність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текстів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анонімність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порівняно</a:t>
            </a:r>
            <a:r>
              <a:rPr lang="ru-RU" sz="2200" b="1" cap="small" dirty="0" smtClean="0">
                <a:solidFill>
                  <a:schemeClr val="bg1"/>
                </a:solidFill>
              </a:rPr>
              <a:t> невеликий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обсяг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ідейно-тематична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єдність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усіх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фольклорних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творів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- простота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і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ясність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стилістики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 - строга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послідовність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композиції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 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повторюваність</a:t>
            </a:r>
            <a:r>
              <a:rPr lang="ru-RU" sz="2200" b="1" cap="small" dirty="0" smtClean="0">
                <a:solidFill>
                  <a:schemeClr val="bg1"/>
                </a:solidFill>
              </a:rPr>
              <a:t>;</a:t>
            </a:r>
            <a:br>
              <a:rPr lang="ru-RU" sz="2200" b="1" cap="small" dirty="0" smtClean="0">
                <a:solidFill>
                  <a:schemeClr val="bg1"/>
                </a:solidFill>
              </a:rPr>
            </a:br>
            <a:r>
              <a:rPr lang="ru-RU" sz="2200" b="1" cap="small" dirty="0" smtClean="0">
                <a:solidFill>
                  <a:schemeClr val="bg1"/>
                </a:solidFill>
              </a:rPr>
              <a:t> -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переважання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дієслівних</a:t>
            </a:r>
            <a:r>
              <a:rPr lang="ru-RU" sz="2200" b="1" cap="small" dirty="0" smtClean="0">
                <a:solidFill>
                  <a:schemeClr val="bg1"/>
                </a:solidFill>
              </a:rPr>
              <a:t> </a:t>
            </a:r>
            <a:r>
              <a:rPr lang="ru-RU" sz="2200" b="1" cap="small" dirty="0" err="1" smtClean="0">
                <a:solidFill>
                  <a:schemeClr val="bg1"/>
                </a:solidFill>
              </a:rPr>
              <a:t>рим</a:t>
            </a:r>
            <a:r>
              <a:rPr lang="ru-RU" sz="2200" b="1" cap="small" dirty="0" smtClean="0">
                <a:solidFill>
                  <a:schemeClr val="bg1"/>
                </a:solidFill>
              </a:rPr>
              <a:t>.</a:t>
            </a:r>
            <a:endParaRPr lang="ru-RU" sz="2200" b="1" dirty="0" smtClean="0"/>
          </a:p>
          <a:p>
            <a:pPr eaLnBrk="1" hangingPunct="1">
              <a:defRPr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00063" y="212725"/>
            <a:ext cx="828675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4000" b="1">
                <a:solidFill>
                  <a:srgbClr val="FFFF00"/>
                </a:solidFill>
                <a:latin typeface="Arial Black" pitchFamily="34" charset="0"/>
              </a:rPr>
              <a:t>Фольклор та література</a:t>
            </a:r>
            <a:r>
              <a:rPr lang="ru-RU" sz="1200">
                <a:solidFill>
                  <a:schemeClr val="bg1"/>
                </a:solidFill>
                <a:latin typeface="Times New Roman" pitchFamily="18" charset="0"/>
              </a:rPr>
              <a:t>.</a:t>
            </a:r>
            <a:endParaRPr lang="ru-RU" sz="800">
              <a:solidFill>
                <a:schemeClr val="bg1"/>
              </a:solidFill>
            </a:endParaRPr>
          </a:p>
          <a:p>
            <a:pPr eaLnBrk="0" hangingPunct="0"/>
            <a:endParaRPr lang="ru-RU"/>
          </a:p>
        </p:txBody>
      </p:sp>
      <p:pic>
        <p:nvPicPr>
          <p:cNvPr id="34819" name="Picture 1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1428750"/>
            <a:ext cx="8643937" cy="432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Рисунок 6" descr="2-09 хата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246063"/>
            <a:ext cx="9144000" cy="584200"/>
          </a:xfrm>
          <a:prstGeom prst="rect">
            <a:avLst/>
          </a:prstGeom>
          <a:solidFill>
            <a:srgbClr val="FFFFFF">
              <a:alpha val="69803"/>
            </a:srgb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 b="1">
                <a:solidFill>
                  <a:srgbClr val="0000FF"/>
                </a:solidFill>
                <a:latin typeface="Arial Black" pitchFamily="34" charset="0"/>
              </a:rPr>
              <a:t>Види родинно-побутових пісень</a:t>
            </a:r>
          </a:p>
        </p:txBody>
      </p:sp>
      <p:pic>
        <p:nvPicPr>
          <p:cNvPr id="35844" name="Picture 5" descr="C:\Documents and Settings\k10\Рабочий стол\укр-лит выр\02 схема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63" y="4857750"/>
            <a:ext cx="72056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>
            <p:custDataLst>
              <p:tags r:id="rId1"/>
            </p:custDataLst>
          </p:nvPr>
        </p:nvSpPr>
        <p:spPr>
          <a:xfrm>
            <a:off x="214313" y="285750"/>
            <a:ext cx="4572000" cy="64627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	</a:t>
            </a:r>
          </a:p>
          <a:p>
            <a:pPr>
              <a:defRPr/>
            </a:pPr>
            <a:r>
              <a:rPr lang="ru-RU" sz="2400" b="1" i="1" dirty="0">
                <a:solidFill>
                  <a:schemeClr val="bg1"/>
                </a:solidFill>
                <a:latin typeface="+mn-lt"/>
              </a:rPr>
              <a:t>	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Характерною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рисою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пісень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про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кохання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є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їх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FFFF00"/>
                </a:solidFill>
                <a:latin typeface="Arial Black" pitchFamily="34" charset="0"/>
              </a:rPr>
              <a:t>драматизм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Він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найчастіше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визначався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суспільними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умовами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—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перешкодою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взятии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шлюб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через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майнову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нерівність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. </a:t>
            </a:r>
          </a:p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latin typeface="+mn-lt"/>
              </a:rPr>
              <a:t>	Причиною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розлуки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могли бути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і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підступні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наклепи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лихих людей: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недобрих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сусідів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чи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подружок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latin typeface="+mn-lt"/>
              </a:rPr>
              <a:t>	У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піснях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про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кохання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охоронцем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морально-етичних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норм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поведінки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молоді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найчастіше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виступає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+mn-lt"/>
              </a:rPr>
              <a:t>мати</a:t>
            </a:r>
            <a:r>
              <a:rPr lang="ru-RU" sz="2400" b="1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pic>
        <p:nvPicPr>
          <p:cNvPr id="36867" name="Рисунок 7" descr="2-05 украинк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88" y="785813"/>
            <a:ext cx="3810000" cy="520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22334SlideId26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22830SlideId26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24123SlideId26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24123SlideId26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24619SlideId26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3514SlideId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51231411SlideId26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Апекс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3667C4"/>
      </a:accent1>
      <a:accent2>
        <a:srgbClr val="3667C4"/>
      </a:accent2>
      <a:accent3>
        <a:srgbClr val="B32C16"/>
      </a:accent3>
      <a:accent4>
        <a:srgbClr val="7598D9"/>
      </a:accent4>
      <a:accent5>
        <a:srgbClr val="AEBAD5"/>
      </a:accent5>
      <a:accent6>
        <a:srgbClr val="777C84"/>
      </a:accent6>
      <a:hlink>
        <a:srgbClr val="244582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151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10</vt:i4>
      </vt:variant>
    </vt:vector>
  </HeadingPairs>
  <TitlesOfParts>
    <vt:vector size="28" baseType="lpstr">
      <vt:lpstr>Arial</vt:lpstr>
      <vt:lpstr>Times New Roman</vt:lpstr>
      <vt:lpstr>Wingdings 2</vt:lpstr>
      <vt:lpstr>Wingdings</vt:lpstr>
      <vt:lpstr>Wingdings 3</vt:lpstr>
      <vt:lpstr>Calibri</vt:lpstr>
      <vt:lpstr>Arial Black</vt:lpstr>
      <vt:lpstr>Monotype Corsiva</vt:lpstr>
      <vt:lpstr>Апекс</vt:lpstr>
      <vt:lpstr>2_Апекс</vt:lpstr>
      <vt:lpstr>3_Апекс</vt:lpstr>
      <vt:lpstr>4_Апекс</vt:lpstr>
      <vt:lpstr>5_Апекс</vt:lpstr>
      <vt:lpstr>6_Апекс</vt:lpstr>
      <vt:lpstr>7_Апекс</vt:lpstr>
      <vt:lpstr>8_Апекс</vt:lpstr>
      <vt:lpstr>9_Апекс</vt:lpstr>
      <vt:lpstr>10_Апекс</vt:lpstr>
      <vt:lpstr>Слайд 1</vt:lpstr>
      <vt:lpstr>Слайд 2</vt:lpstr>
      <vt:lpstr> </vt:lpstr>
      <vt:lpstr>Слайд 4</vt:lpstr>
      <vt:lpstr>Слайд 5</vt:lpstr>
      <vt:lpstr>Слайд 6</vt:lpstr>
      <vt:lpstr>Слайд 7</vt:lpstr>
      <vt:lpstr>Слайд 8</vt:lpstr>
      <vt:lpstr>Слайд 9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1601-01-01T00:00:00Z</dcterms:created>
  <dcterms:modified xsi:type="dcterms:W3CDTF">2014-08-23T11:46:40Z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PT_Export_sFileName">
    <vt:lpwstr>D:\Укратнская литература 9 класс\Уроки Украинская литература 9 класс\Урок 02 Процес виникнення фольклору\P-Урок 02 Процес виникнення фольклору.Ppt</vt:lpwstr>
  </property>
  <property fmtid="{D5CDD505-2E9C-101B-9397-08002B2CF9AE}" pid="3" name="NXTAG2">
    <vt:lpwstr>0008004c6d0000000000010250300207f7000400038000</vt:lpwstr>
  </property>
</Properties>
</file>