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31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27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5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27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33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4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28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88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14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70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60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012B8-02B3-4A94-A8FF-A3BCC16B89BB}" type="datetimeFigureOut">
              <a:rPr lang="ru-RU" smtClean="0"/>
              <a:t>02.06.2013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77A8-F16B-411A-9DE6-891E2CD69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63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/>
          <a:lstStyle/>
          <a:p>
            <a:r>
              <a:rPr lang="ru-RU" dirty="0" err="1" smtClean="0"/>
              <a:t>Карпатський</a:t>
            </a:r>
            <a:r>
              <a:rPr lang="ru-RU" dirty="0" smtClean="0"/>
              <a:t> </a:t>
            </a:r>
            <a:r>
              <a:rPr lang="ru-RU" dirty="0" err="1" smtClean="0"/>
              <a:t>економічний</a:t>
            </a:r>
            <a:r>
              <a:rPr lang="ru-RU" dirty="0" smtClean="0"/>
              <a:t> район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4352528" cy="336192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Площа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	56,6 тис. км²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Населення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	6.12 млн.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Області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	· 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Закарпатська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область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Івано-Франківська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область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Львівська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область</a:t>
            </a:r>
          </a:p>
          <a:p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Чернівецька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область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996952"/>
            <a:ext cx="2857500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209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Паливно-енергетичний</a:t>
            </a:r>
            <a:r>
              <a:rPr lang="ru-RU" dirty="0" smtClean="0"/>
              <a:t> комплекс 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Традиційними</a:t>
            </a:r>
            <a:r>
              <a:rPr lang="ru-RU" dirty="0" smtClean="0"/>
              <a:t> на </a:t>
            </a:r>
            <a:r>
              <a:rPr lang="ru-RU" dirty="0" err="1" smtClean="0"/>
              <a:t>Прикарпатті</a:t>
            </a:r>
            <a:r>
              <a:rPr lang="ru-RU" dirty="0" smtClean="0"/>
              <a:t> є </a:t>
            </a:r>
            <a:r>
              <a:rPr lang="ru-RU" dirty="0" err="1" smtClean="0"/>
              <a:t>нафтова</a:t>
            </a:r>
            <a:r>
              <a:rPr lang="ru-RU" dirty="0" smtClean="0"/>
              <a:t> й </a:t>
            </a:r>
            <a:r>
              <a:rPr lang="ru-RU" dirty="0" err="1" smtClean="0"/>
              <a:t>газова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(20 % </a:t>
            </a:r>
            <a:r>
              <a:rPr lang="ru-RU" dirty="0" err="1" smtClean="0"/>
              <a:t>видобутку</a:t>
            </a:r>
            <a:r>
              <a:rPr lang="ru-RU" dirty="0" smtClean="0"/>
              <a:t> в </a:t>
            </a:r>
            <a:r>
              <a:rPr lang="ru-RU" dirty="0" err="1" smtClean="0"/>
              <a:t>країні</a:t>
            </a:r>
            <a:r>
              <a:rPr lang="ru-RU" dirty="0" smtClean="0"/>
              <a:t>). </a:t>
            </a:r>
            <a:r>
              <a:rPr lang="ru-RU" dirty="0" err="1" smtClean="0"/>
              <a:t>Видобуток</a:t>
            </a:r>
            <a:r>
              <a:rPr lang="ru-RU" dirty="0" smtClean="0"/>
              <a:t> </a:t>
            </a:r>
            <a:r>
              <a:rPr lang="ru-RU" dirty="0" err="1" smtClean="0"/>
              <a:t>нафти</a:t>
            </a:r>
            <a:r>
              <a:rPr lang="ru-RU" dirty="0" smtClean="0"/>
              <a:t> та газу в </a:t>
            </a:r>
            <a:r>
              <a:rPr lang="ru-RU" dirty="0" err="1" smtClean="0"/>
              <a:t>районі</a:t>
            </a:r>
            <a:r>
              <a:rPr lang="ru-RU" dirty="0" smtClean="0"/>
              <a:t> в </a:t>
            </a:r>
            <a:r>
              <a:rPr lang="ru-RU" dirty="0" err="1" smtClean="0"/>
              <a:t>останні</a:t>
            </a:r>
            <a:r>
              <a:rPr lang="ru-RU" dirty="0" smtClean="0"/>
              <a:t> роки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тенденцію</a:t>
            </a:r>
            <a:r>
              <a:rPr lang="ru-RU" dirty="0" smtClean="0"/>
              <a:t> до </a:t>
            </a:r>
            <a:r>
              <a:rPr lang="ru-RU" dirty="0" err="1" smtClean="0"/>
              <a:t>зниження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вичерпанням</a:t>
            </a:r>
            <a:r>
              <a:rPr lang="ru-RU" dirty="0" smtClean="0"/>
              <a:t> </a:t>
            </a:r>
            <a:r>
              <a:rPr lang="ru-RU" dirty="0" err="1" smtClean="0"/>
              <a:t>розвіданих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Нафтопереробка</a:t>
            </a:r>
            <a:r>
              <a:rPr lang="ru-RU" dirty="0" smtClean="0"/>
              <a:t> </a:t>
            </a:r>
            <a:r>
              <a:rPr lang="ru-RU" dirty="0" err="1" smtClean="0"/>
              <a:t>сконцентрована</a:t>
            </a:r>
            <a:r>
              <a:rPr lang="ru-RU" dirty="0" smtClean="0"/>
              <a:t> на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в </a:t>
            </a:r>
            <a:r>
              <a:rPr lang="ru-RU" dirty="0" err="1" smtClean="0"/>
              <a:t>Дрогобичі</a:t>
            </a:r>
            <a:r>
              <a:rPr lang="ru-RU" dirty="0" smtClean="0"/>
              <a:t>, </a:t>
            </a:r>
            <a:r>
              <a:rPr lang="ru-RU" dirty="0" err="1" smtClean="0"/>
              <a:t>Надвірній</a:t>
            </a:r>
            <a:r>
              <a:rPr lang="ru-RU" dirty="0" smtClean="0"/>
              <a:t>, </a:t>
            </a:r>
            <a:r>
              <a:rPr lang="ru-RU" dirty="0" err="1" smtClean="0"/>
              <a:t>Львові</a:t>
            </a:r>
            <a:r>
              <a:rPr lang="ru-RU" dirty="0" smtClean="0"/>
              <a:t>, </a:t>
            </a:r>
            <a:r>
              <a:rPr lang="ru-RU" dirty="0" err="1" smtClean="0"/>
              <a:t>Бориславі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err="1" smtClean="0"/>
              <a:t>Провідною</a:t>
            </a:r>
            <a:r>
              <a:rPr lang="ru-RU" dirty="0" smtClean="0"/>
              <a:t> </a:t>
            </a:r>
            <a:r>
              <a:rPr lang="ru-RU" dirty="0" err="1" smtClean="0"/>
              <a:t>галуззю</a:t>
            </a:r>
            <a:r>
              <a:rPr lang="ru-RU" dirty="0" smtClean="0"/>
              <a:t> є </a:t>
            </a:r>
            <a:r>
              <a:rPr lang="ru-RU" dirty="0" err="1" smtClean="0"/>
              <a:t>електроенергетика</a:t>
            </a:r>
            <a:r>
              <a:rPr lang="ru-RU" dirty="0" smtClean="0"/>
              <a:t>. Вона представлена </a:t>
            </a:r>
            <a:r>
              <a:rPr lang="ru-RU" dirty="0" err="1" smtClean="0"/>
              <a:t>Бурштинською</a:t>
            </a:r>
            <a:r>
              <a:rPr lang="ru-RU" dirty="0" smtClean="0"/>
              <a:t>, </a:t>
            </a:r>
            <a:r>
              <a:rPr lang="ru-RU" dirty="0" err="1" smtClean="0"/>
              <a:t>Добротвірською</a:t>
            </a:r>
            <a:r>
              <a:rPr lang="ru-RU" dirty="0" smtClean="0"/>
              <a:t> ДРЕС, </a:t>
            </a:r>
            <a:r>
              <a:rPr lang="ru-RU" dirty="0" err="1" smtClean="0"/>
              <a:t>Бориславською</a:t>
            </a:r>
            <a:r>
              <a:rPr lang="ru-RU" dirty="0" smtClean="0"/>
              <a:t>, </a:t>
            </a:r>
            <a:r>
              <a:rPr lang="ru-RU" dirty="0" err="1" smtClean="0"/>
              <a:t>Львівською</a:t>
            </a:r>
            <a:r>
              <a:rPr lang="ru-RU" dirty="0" smtClean="0"/>
              <a:t>, </a:t>
            </a:r>
            <a:r>
              <a:rPr lang="ru-RU" dirty="0" err="1" smtClean="0"/>
              <a:t>Калуською</a:t>
            </a:r>
            <a:r>
              <a:rPr lang="ru-RU" dirty="0" smtClean="0"/>
              <a:t> ТЕЦ, </a:t>
            </a:r>
            <a:r>
              <a:rPr lang="ru-RU" dirty="0" err="1" smtClean="0"/>
              <a:t>Теребле-Ріцькою</a:t>
            </a:r>
            <a:r>
              <a:rPr lang="ru-RU" dirty="0" smtClean="0"/>
              <a:t> та </a:t>
            </a:r>
            <a:r>
              <a:rPr lang="ru-RU" dirty="0" err="1" smtClean="0"/>
              <a:t>Дністровською</a:t>
            </a:r>
            <a:r>
              <a:rPr lang="ru-RU" dirty="0" smtClean="0"/>
              <a:t> ГЕС.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6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Машинобудування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/>
              <a:t>Машинобудівний</a:t>
            </a:r>
            <a:r>
              <a:rPr lang="ru-RU" dirty="0" smtClean="0"/>
              <a:t> комплекс району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приладобудування</a:t>
            </a:r>
            <a:r>
              <a:rPr lang="ru-RU" dirty="0" smtClean="0"/>
              <a:t>,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телевізійної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, </a:t>
            </a:r>
            <a:r>
              <a:rPr lang="ru-RU" dirty="0" err="1" smtClean="0"/>
              <a:t>електроламп</a:t>
            </a:r>
            <a:r>
              <a:rPr lang="ru-RU" dirty="0" smtClean="0"/>
              <a:t>, </a:t>
            </a:r>
            <a:r>
              <a:rPr lang="ru-RU" dirty="0" err="1" smtClean="0"/>
              <a:t>радіоелектронної</a:t>
            </a:r>
            <a:r>
              <a:rPr lang="ru-RU" dirty="0" smtClean="0"/>
              <a:t> і </a:t>
            </a:r>
            <a:r>
              <a:rPr lang="ru-RU" dirty="0" err="1" smtClean="0"/>
              <a:t>медичної</a:t>
            </a:r>
            <a:r>
              <a:rPr lang="ru-RU" dirty="0" smtClean="0"/>
              <a:t> </a:t>
            </a:r>
            <a:r>
              <a:rPr lang="ru-RU" dirty="0" err="1" smtClean="0"/>
              <a:t>апаратури</a:t>
            </a:r>
            <a:r>
              <a:rPr lang="ru-RU" dirty="0" smtClean="0"/>
              <a:t>, </a:t>
            </a:r>
            <a:r>
              <a:rPr lang="ru-RU" dirty="0" err="1" smtClean="0"/>
              <a:t>верстатів</a:t>
            </a:r>
            <a:r>
              <a:rPr lang="ru-RU" dirty="0" smtClean="0"/>
              <a:t> з </a:t>
            </a:r>
            <a:r>
              <a:rPr lang="ru-RU" dirty="0" err="1" smtClean="0"/>
              <a:t>програмним</a:t>
            </a:r>
            <a:r>
              <a:rPr lang="ru-RU" dirty="0" smtClean="0"/>
              <a:t> </a:t>
            </a:r>
            <a:r>
              <a:rPr lang="ru-RU" dirty="0" err="1" smtClean="0"/>
              <a:t>управлінням</a:t>
            </a:r>
            <a:r>
              <a:rPr lang="ru-RU" dirty="0" smtClean="0"/>
              <a:t>, </a:t>
            </a:r>
            <a:r>
              <a:rPr lang="ru-RU" dirty="0" err="1" smtClean="0"/>
              <a:t>металорізальних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зорієнтований</a:t>
            </a:r>
            <a:r>
              <a:rPr lang="ru-RU" dirty="0" smtClean="0"/>
              <a:t> на </a:t>
            </a:r>
            <a:r>
              <a:rPr lang="ru-RU" dirty="0" err="1" smtClean="0"/>
              <a:t>висококваліфіковану</a:t>
            </a:r>
            <a:r>
              <a:rPr lang="ru-RU" dirty="0" smtClean="0"/>
              <a:t> </a:t>
            </a:r>
            <a:r>
              <a:rPr lang="ru-RU" dirty="0" err="1" smtClean="0"/>
              <a:t>робочу</a:t>
            </a:r>
            <a:r>
              <a:rPr lang="ru-RU" dirty="0" smtClean="0"/>
              <a:t> силу, </a:t>
            </a:r>
            <a:r>
              <a:rPr lang="ru-RU" dirty="0" err="1" smtClean="0"/>
              <a:t>наукову</a:t>
            </a:r>
            <a:r>
              <a:rPr lang="ru-RU" dirty="0" smtClean="0"/>
              <a:t> </a:t>
            </a:r>
            <a:r>
              <a:rPr lang="ru-RU" dirty="0" err="1" smtClean="0"/>
              <a:t>інфраструктуру</a:t>
            </a:r>
            <a:r>
              <a:rPr lang="ru-RU" dirty="0" smtClean="0"/>
              <a:t> Львова, </a:t>
            </a:r>
            <a:r>
              <a:rPr lang="ru-RU" dirty="0" err="1" smtClean="0"/>
              <a:t>Івано-Франківська</a:t>
            </a:r>
            <a:r>
              <a:rPr lang="ru-RU" dirty="0" smtClean="0"/>
              <a:t>, </a:t>
            </a:r>
            <a:r>
              <a:rPr lang="ru-RU" dirty="0" err="1" smtClean="0"/>
              <a:t>Чернівців</a:t>
            </a:r>
            <a:r>
              <a:rPr lang="ru-RU" dirty="0" smtClean="0"/>
              <a:t>, Ужгорода і </a:t>
            </a:r>
            <a:r>
              <a:rPr lang="ru-RU" dirty="0" err="1" smtClean="0"/>
              <a:t>розвивається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 smtClean="0"/>
              <a:t>технічної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точних</a:t>
            </a:r>
            <a:r>
              <a:rPr lang="ru-RU" dirty="0" smtClean="0"/>
              <a:t> машин, </a:t>
            </a:r>
            <a:r>
              <a:rPr lang="ru-RU" dirty="0" err="1" smtClean="0"/>
              <a:t>механізмів</a:t>
            </a:r>
            <a:r>
              <a:rPr lang="ru-RU" dirty="0" smtClean="0"/>
              <a:t>, </a:t>
            </a:r>
            <a:r>
              <a:rPr lang="ru-RU" dirty="0" err="1" smtClean="0"/>
              <a:t>приладів</a:t>
            </a:r>
            <a:r>
              <a:rPr lang="ru-RU" dirty="0" smtClean="0"/>
              <a:t> та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сконцентровано</a:t>
            </a:r>
            <a:r>
              <a:rPr lang="ru-RU" dirty="0" smtClean="0"/>
              <a:t> в </a:t>
            </a:r>
            <a:r>
              <a:rPr lang="ru-RU" dirty="0" err="1" smtClean="0"/>
              <a:t>Львові</a:t>
            </a:r>
            <a:r>
              <a:rPr lang="ru-RU" dirty="0" smtClean="0"/>
              <a:t>, </a:t>
            </a:r>
            <a:r>
              <a:rPr lang="ru-RU" dirty="0" err="1" smtClean="0"/>
              <a:t>Чернівцях</a:t>
            </a:r>
            <a:r>
              <a:rPr lang="ru-RU" dirty="0" smtClean="0"/>
              <a:t>, </a:t>
            </a:r>
            <a:r>
              <a:rPr lang="ru-RU" dirty="0" err="1" smtClean="0"/>
              <a:t>Ужгороді</a:t>
            </a:r>
            <a:r>
              <a:rPr lang="ru-RU" dirty="0" smtClean="0"/>
              <a:t>, </a:t>
            </a:r>
            <a:r>
              <a:rPr lang="ru-RU" dirty="0" err="1" smtClean="0"/>
              <a:t>електротехнічне</a:t>
            </a:r>
            <a:r>
              <a:rPr lang="ru-RU" dirty="0" smtClean="0"/>
              <a:t> </a:t>
            </a:r>
            <a:r>
              <a:rPr lang="ru-RU" dirty="0" err="1" smtClean="0"/>
              <a:t>машинобудування</a:t>
            </a:r>
            <a:r>
              <a:rPr lang="ru-RU" dirty="0" smtClean="0"/>
              <a:t> – у </a:t>
            </a:r>
            <a:r>
              <a:rPr lang="ru-RU" dirty="0" err="1" smtClean="0"/>
              <a:t>Міжгір'ї</a:t>
            </a:r>
            <a:r>
              <a:rPr lang="ru-RU" dirty="0" smtClean="0"/>
              <a:t>, </a:t>
            </a:r>
            <a:r>
              <a:rPr lang="ru-RU" dirty="0" err="1" smtClean="0"/>
              <a:t>Львові</a:t>
            </a:r>
            <a:r>
              <a:rPr lang="ru-RU" dirty="0" smtClean="0"/>
              <a:t>, </a:t>
            </a:r>
            <a:r>
              <a:rPr lang="ru-RU" dirty="0" err="1" smtClean="0"/>
              <a:t>Коломиї</a:t>
            </a:r>
            <a:r>
              <a:rPr lang="ru-RU" dirty="0" smtClean="0"/>
              <a:t>, </a:t>
            </a:r>
            <a:r>
              <a:rPr lang="ru-RU" dirty="0" err="1" smtClean="0"/>
              <a:t>Ужгороді</a:t>
            </a:r>
            <a:r>
              <a:rPr lang="ru-RU" dirty="0" smtClean="0"/>
              <a:t>, </a:t>
            </a:r>
            <a:r>
              <a:rPr lang="ru-RU" dirty="0" err="1" smtClean="0"/>
              <a:t>Івано-Франківську</a:t>
            </a:r>
            <a:r>
              <a:rPr lang="ru-RU" dirty="0" smtClean="0"/>
              <a:t>, Береговому.</a:t>
            </a:r>
          </a:p>
          <a:p>
            <a:endParaRPr lang="ru-RU" dirty="0" smtClean="0"/>
          </a:p>
          <a:p>
            <a:r>
              <a:rPr lang="ru-RU" dirty="0" err="1" smtClean="0"/>
              <a:t>Радіоапаратуру</a:t>
            </a:r>
            <a:r>
              <a:rPr lang="ru-RU" dirty="0" smtClean="0"/>
              <a:t>, </a:t>
            </a:r>
            <a:r>
              <a:rPr lang="ru-RU" dirty="0" err="1" smtClean="0"/>
              <a:t>телевізійну</a:t>
            </a:r>
            <a:r>
              <a:rPr lang="ru-RU" dirty="0" smtClean="0"/>
              <a:t>, </a:t>
            </a:r>
            <a:r>
              <a:rPr lang="ru-RU" dirty="0" err="1" smtClean="0"/>
              <a:t>відео</a:t>
            </a:r>
            <a:r>
              <a:rPr lang="ru-RU" dirty="0" smtClean="0"/>
              <a:t>- та </a:t>
            </a:r>
            <a:r>
              <a:rPr lang="ru-RU" dirty="0" err="1" smtClean="0"/>
              <a:t>аудіоапаратуру</a:t>
            </a:r>
            <a:r>
              <a:rPr lang="ru-RU" dirty="0" smtClean="0"/>
              <a:t>, </a:t>
            </a:r>
            <a:r>
              <a:rPr lang="ru-RU" dirty="0" err="1" smtClean="0"/>
              <a:t>радіоприймачі</a:t>
            </a:r>
            <a:r>
              <a:rPr lang="ru-RU" dirty="0" smtClean="0"/>
              <a:t>, </a:t>
            </a:r>
            <a:r>
              <a:rPr lang="ru-RU" dirty="0" err="1" smtClean="0"/>
              <a:t>магнітофони</a:t>
            </a:r>
            <a:r>
              <a:rPr lang="ru-RU" dirty="0" smtClean="0"/>
              <a:t>, </a:t>
            </a:r>
            <a:r>
              <a:rPr lang="ru-RU" dirty="0" err="1" smtClean="0"/>
              <a:t>програвачі</a:t>
            </a:r>
            <a:r>
              <a:rPr lang="ru-RU" dirty="0" smtClean="0"/>
              <a:t> </a:t>
            </a:r>
            <a:r>
              <a:rPr lang="ru-RU" dirty="0" err="1" smtClean="0"/>
              <a:t>виробляють</a:t>
            </a:r>
            <a:r>
              <a:rPr lang="ru-RU" dirty="0" smtClean="0"/>
              <a:t> </a:t>
            </a:r>
            <a:r>
              <a:rPr lang="ru-RU" dirty="0" err="1" smtClean="0"/>
              <a:t>радіотехнічний</a:t>
            </a:r>
            <a:r>
              <a:rPr lang="ru-RU" dirty="0" smtClean="0"/>
              <a:t> заводи у </a:t>
            </a:r>
            <a:r>
              <a:rPr lang="ru-RU" dirty="0" err="1" smtClean="0"/>
              <a:t>Чернівцях</a:t>
            </a:r>
            <a:r>
              <a:rPr lang="ru-RU" dirty="0" smtClean="0"/>
              <a:t>, </a:t>
            </a:r>
            <a:r>
              <a:rPr lang="ru-RU" dirty="0" err="1" smtClean="0"/>
              <a:t>Львові</a:t>
            </a:r>
            <a:r>
              <a:rPr lang="ru-RU" dirty="0" smtClean="0"/>
              <a:t>, </a:t>
            </a:r>
            <a:r>
              <a:rPr lang="ru-RU" dirty="0" err="1" smtClean="0"/>
              <a:t>Івано-Франківську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районі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транспортного </a:t>
            </a:r>
            <a:r>
              <a:rPr lang="ru-RU" dirty="0" err="1" smtClean="0"/>
              <a:t>машинобудування</a:t>
            </a:r>
            <a:r>
              <a:rPr lang="ru-RU" dirty="0" smtClean="0"/>
              <a:t>: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автобусів</a:t>
            </a:r>
            <a:r>
              <a:rPr lang="ru-RU" dirty="0" smtClean="0"/>
              <a:t> (ЛАЗ), </a:t>
            </a:r>
            <a:r>
              <a:rPr lang="ru-RU" dirty="0" err="1" smtClean="0"/>
              <a:t>автомобілів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, </a:t>
            </a:r>
            <a:r>
              <a:rPr lang="ru-RU" dirty="0" err="1" smtClean="0"/>
              <a:t>мопедів</a:t>
            </a:r>
            <a:r>
              <a:rPr lang="ru-RU" dirty="0" smtClean="0"/>
              <a:t> (</a:t>
            </a:r>
            <a:r>
              <a:rPr lang="ru-RU" dirty="0" err="1" smtClean="0"/>
              <a:t>Львів</a:t>
            </a:r>
            <a:r>
              <a:rPr lang="ru-RU" dirty="0" smtClean="0"/>
              <a:t>). </a:t>
            </a:r>
            <a:r>
              <a:rPr lang="ru-RU" dirty="0" err="1" smtClean="0"/>
              <a:t>Верстатобудування</a:t>
            </a:r>
            <a:r>
              <a:rPr lang="ru-RU" dirty="0" smtClean="0"/>
              <a:t> </a:t>
            </a:r>
            <a:r>
              <a:rPr lang="ru-RU" dirty="0" err="1" smtClean="0"/>
              <a:t>представлене</a:t>
            </a:r>
            <a:r>
              <a:rPr lang="ru-RU" dirty="0" smtClean="0"/>
              <a:t> в </a:t>
            </a:r>
            <a:r>
              <a:rPr lang="ru-RU" dirty="0" err="1" smtClean="0"/>
              <a:t>Рахові</a:t>
            </a:r>
            <a:r>
              <a:rPr lang="ru-RU" dirty="0" smtClean="0"/>
              <a:t>, </a:t>
            </a:r>
            <a:r>
              <a:rPr lang="ru-RU" dirty="0" err="1" smtClean="0"/>
              <a:t>Львові</a:t>
            </a:r>
            <a:r>
              <a:rPr lang="ru-RU" dirty="0" smtClean="0"/>
              <a:t>, </a:t>
            </a:r>
            <a:r>
              <a:rPr lang="ru-RU" dirty="0" err="1" smtClean="0"/>
              <a:t>Івано-Франківську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Новою у </a:t>
            </a:r>
            <a:r>
              <a:rPr lang="ru-RU" dirty="0" err="1" smtClean="0"/>
              <a:t>районі</a:t>
            </a:r>
            <a:r>
              <a:rPr lang="ru-RU" dirty="0" smtClean="0"/>
              <a:t>, як і в </a:t>
            </a:r>
            <a:r>
              <a:rPr lang="ru-RU" dirty="0" err="1" smtClean="0"/>
              <a:t>Україні</a:t>
            </a:r>
            <a:r>
              <a:rPr lang="ru-RU" dirty="0" smtClean="0"/>
              <a:t>, є </a:t>
            </a:r>
            <a:r>
              <a:rPr lang="ru-RU" dirty="0" err="1" smtClean="0"/>
              <a:t>годинникова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: </a:t>
            </a:r>
            <a:r>
              <a:rPr lang="ru-RU" dirty="0" err="1" smtClean="0"/>
              <a:t>настільні</a:t>
            </a:r>
            <a:r>
              <a:rPr lang="ru-RU" dirty="0" smtClean="0"/>
              <a:t>, </a:t>
            </a:r>
            <a:r>
              <a:rPr lang="ru-RU" dirty="0" err="1" smtClean="0"/>
              <a:t>наручні</a:t>
            </a:r>
            <a:r>
              <a:rPr lang="ru-RU" dirty="0" smtClean="0"/>
              <a:t>, </a:t>
            </a:r>
            <a:r>
              <a:rPr lang="ru-RU" dirty="0" err="1" smtClean="0"/>
              <a:t>кишенькові</a:t>
            </a:r>
            <a:r>
              <a:rPr lang="ru-RU" dirty="0" smtClean="0"/>
              <a:t> </a:t>
            </a:r>
            <a:r>
              <a:rPr lang="ru-RU" dirty="0" err="1" smtClean="0"/>
              <a:t>годинники</a:t>
            </a:r>
            <a:r>
              <a:rPr lang="ru-RU" dirty="0" smtClean="0"/>
              <a:t> та </a:t>
            </a:r>
            <a:r>
              <a:rPr lang="ru-RU" dirty="0" err="1" smtClean="0"/>
              <a:t>хронометри</a:t>
            </a:r>
            <a:r>
              <a:rPr lang="ru-RU" dirty="0" smtClean="0"/>
              <a:t> (</a:t>
            </a:r>
            <a:r>
              <a:rPr lang="ru-RU" dirty="0" err="1" smtClean="0"/>
              <a:t>Чернівці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20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Деревообробна</a:t>
            </a: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err="1" smtClean="0"/>
              <a:t>Лісова</a:t>
            </a:r>
            <a:r>
              <a:rPr lang="ru-RU" dirty="0" smtClean="0"/>
              <a:t>, </a:t>
            </a:r>
            <a:r>
              <a:rPr lang="ru-RU" dirty="0" err="1" smtClean="0"/>
              <a:t>деревообробна</a:t>
            </a:r>
            <a:r>
              <a:rPr lang="ru-RU" dirty="0" smtClean="0"/>
              <a:t> і </a:t>
            </a:r>
            <a:r>
              <a:rPr lang="ru-RU" dirty="0" err="1" smtClean="0"/>
              <a:t>целюлозно-паперова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 району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заготівлю</a:t>
            </a:r>
            <a:r>
              <a:rPr lang="ru-RU" dirty="0" smtClean="0"/>
              <a:t>, </a:t>
            </a:r>
            <a:r>
              <a:rPr lang="ru-RU" dirty="0" err="1" smtClean="0"/>
              <a:t>механічну</a:t>
            </a:r>
            <a:r>
              <a:rPr lang="ru-RU" dirty="0" smtClean="0"/>
              <a:t> </a:t>
            </a:r>
            <a:r>
              <a:rPr lang="ru-RU" dirty="0" err="1" smtClean="0"/>
              <a:t>обробку</a:t>
            </a:r>
            <a:r>
              <a:rPr lang="ru-RU" dirty="0" smtClean="0"/>
              <a:t> й </a:t>
            </a:r>
            <a:r>
              <a:rPr lang="ru-RU" dirty="0" err="1" smtClean="0"/>
              <a:t>хімічну</a:t>
            </a:r>
            <a:r>
              <a:rPr lang="ru-RU" dirty="0" smtClean="0"/>
              <a:t> </a:t>
            </a:r>
            <a:r>
              <a:rPr lang="ru-RU" dirty="0" err="1" smtClean="0"/>
              <a:t>переробку</a:t>
            </a:r>
            <a:r>
              <a:rPr lang="ru-RU" dirty="0" smtClean="0"/>
              <a:t> </a:t>
            </a:r>
            <a:r>
              <a:rPr lang="ru-RU" dirty="0" err="1" smtClean="0"/>
              <a:t>деревини</a:t>
            </a:r>
            <a:r>
              <a:rPr lang="ru-RU" dirty="0" smtClean="0"/>
              <a:t>. До </a:t>
            </a:r>
            <a:r>
              <a:rPr lang="ru-RU" dirty="0" err="1" smtClean="0"/>
              <a:t>її</a:t>
            </a:r>
            <a:r>
              <a:rPr lang="ru-RU" dirty="0" smtClean="0"/>
              <a:t> складу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одна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одної</a:t>
            </a:r>
            <a:r>
              <a:rPr lang="ru-RU" dirty="0" smtClean="0"/>
              <a:t> </a:t>
            </a:r>
            <a:r>
              <a:rPr lang="ru-RU" dirty="0" err="1" smtClean="0"/>
              <a:t>технологією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і </a:t>
            </a:r>
            <a:r>
              <a:rPr lang="ru-RU" dirty="0" err="1" smtClean="0"/>
              <a:t>призначенням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яка </a:t>
            </a:r>
            <a:r>
              <a:rPr lang="ru-RU" dirty="0" err="1" smtClean="0"/>
              <a:t>випускається</a:t>
            </a:r>
            <a:r>
              <a:rPr lang="ru-RU" dirty="0" smtClean="0"/>
              <a:t>, </a:t>
            </a:r>
            <a:r>
              <a:rPr lang="ru-RU" dirty="0" err="1" smtClean="0"/>
              <a:t>об'єднані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сировиною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Лісозаготівля</a:t>
            </a:r>
            <a:r>
              <a:rPr lang="ru-RU" dirty="0" smtClean="0"/>
              <a:t> (</a:t>
            </a:r>
            <a:r>
              <a:rPr lang="ru-RU" dirty="0" err="1" smtClean="0"/>
              <a:t>здебільшого</a:t>
            </a:r>
            <a:r>
              <a:rPr lang="ru-RU" dirty="0" smtClean="0"/>
              <a:t> в </a:t>
            </a:r>
            <a:r>
              <a:rPr lang="ru-RU" dirty="0" err="1" smtClean="0"/>
              <a:t>Карпатському</a:t>
            </a:r>
            <a:r>
              <a:rPr lang="ru-RU" dirty="0" smtClean="0"/>
              <a:t> </a:t>
            </a:r>
            <a:r>
              <a:rPr lang="ru-RU" dirty="0" err="1" smtClean="0"/>
              <a:t>регіоні</a:t>
            </a:r>
            <a:r>
              <a:rPr lang="ru-RU" dirty="0" smtClean="0"/>
              <a:t>), </a:t>
            </a:r>
            <a:r>
              <a:rPr lang="ru-RU" dirty="0" err="1" smtClean="0"/>
              <a:t>визначає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лісового</a:t>
            </a:r>
            <a:r>
              <a:rPr lang="ru-RU" dirty="0" smtClean="0"/>
              <a:t> комплексу району.</a:t>
            </a:r>
          </a:p>
          <a:p>
            <a:endParaRPr lang="ru-RU" dirty="0" smtClean="0"/>
          </a:p>
          <a:p>
            <a:r>
              <a:rPr lang="ru-RU" dirty="0" smtClean="0"/>
              <a:t>Великими центрами </a:t>
            </a:r>
            <a:r>
              <a:rPr lang="ru-RU" dirty="0" err="1" smtClean="0"/>
              <a:t>лісозаготівельної</a:t>
            </a:r>
            <a:r>
              <a:rPr lang="ru-RU" dirty="0" smtClean="0"/>
              <a:t> і </a:t>
            </a:r>
            <a:r>
              <a:rPr lang="ru-RU" dirty="0" err="1" smtClean="0"/>
              <a:t>деревообробної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є Сколе, </a:t>
            </a:r>
            <a:r>
              <a:rPr lang="ru-RU" dirty="0" err="1" smtClean="0"/>
              <a:t>Радехів</a:t>
            </a:r>
            <a:r>
              <a:rPr lang="ru-RU" dirty="0" smtClean="0"/>
              <a:t>, </a:t>
            </a:r>
            <a:r>
              <a:rPr lang="ru-RU" dirty="0" err="1" smtClean="0"/>
              <a:t>Славське</a:t>
            </a:r>
            <a:r>
              <a:rPr lang="ru-RU" dirty="0" smtClean="0"/>
              <a:t>, </a:t>
            </a:r>
            <a:r>
              <a:rPr lang="ru-RU" dirty="0" err="1" smtClean="0"/>
              <a:t>Верхнє</a:t>
            </a:r>
            <a:r>
              <a:rPr lang="ru-RU" dirty="0" smtClean="0"/>
              <a:t> </a:t>
            </a:r>
            <a:r>
              <a:rPr lang="ru-RU" dirty="0" err="1" smtClean="0"/>
              <a:t>Синьо</a:t>
            </a:r>
            <a:r>
              <a:rPr lang="ru-RU" dirty="0" smtClean="0"/>
              <a:t> </a:t>
            </a:r>
            <a:r>
              <a:rPr lang="ru-RU" dirty="0" err="1" smtClean="0"/>
              <a:t>видне</a:t>
            </a:r>
            <a:r>
              <a:rPr lang="ru-RU" dirty="0" smtClean="0"/>
              <a:t>, </a:t>
            </a:r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 err="1" smtClean="0"/>
              <a:t>Самбір</a:t>
            </a:r>
            <a:r>
              <a:rPr lang="ru-RU" dirty="0" smtClean="0"/>
              <a:t>, Турка, </a:t>
            </a:r>
            <a:r>
              <a:rPr lang="ru-RU" dirty="0" err="1" smtClean="0"/>
              <a:t>Тересва</a:t>
            </a:r>
            <a:r>
              <a:rPr lang="ru-RU" dirty="0" smtClean="0"/>
              <a:t>, </a:t>
            </a:r>
            <a:r>
              <a:rPr lang="ru-RU" dirty="0" err="1" smtClean="0"/>
              <a:t>Красноїльськ</a:t>
            </a:r>
            <a:r>
              <a:rPr lang="ru-RU" dirty="0" smtClean="0"/>
              <a:t>, Ужгород, </a:t>
            </a:r>
            <a:r>
              <a:rPr lang="ru-RU" dirty="0" err="1" smtClean="0"/>
              <a:t>Воловець</a:t>
            </a:r>
            <a:r>
              <a:rPr lang="ru-RU" dirty="0" smtClean="0"/>
              <a:t>, </a:t>
            </a:r>
            <a:r>
              <a:rPr lang="ru-RU" dirty="0" err="1" smtClean="0"/>
              <a:t>Міжгір'я</a:t>
            </a:r>
            <a:r>
              <a:rPr lang="ru-RU" dirty="0" smtClean="0"/>
              <a:t>, </a:t>
            </a:r>
            <a:r>
              <a:rPr lang="ru-RU" dirty="0" err="1" smtClean="0"/>
              <a:t>Перечин</a:t>
            </a:r>
            <a:r>
              <a:rPr lang="ru-RU" dirty="0" smtClean="0"/>
              <a:t>, </a:t>
            </a:r>
            <a:r>
              <a:rPr lang="ru-RU" dirty="0" err="1" smtClean="0"/>
              <a:t>Усть-Чорна</a:t>
            </a:r>
            <a:r>
              <a:rPr lang="ru-RU" dirty="0" smtClean="0"/>
              <a:t>, </a:t>
            </a:r>
            <a:r>
              <a:rPr lang="ru-RU" dirty="0" err="1" smtClean="0"/>
              <a:t>Бурштин</a:t>
            </a:r>
            <a:r>
              <a:rPr lang="ru-RU" dirty="0" smtClean="0"/>
              <a:t>, Хуст, Берегомет, </a:t>
            </a:r>
            <a:r>
              <a:rPr lang="ru-RU" dirty="0" err="1" smtClean="0"/>
              <a:t>Солотвино</a:t>
            </a:r>
            <a:r>
              <a:rPr lang="ru-RU" dirty="0" smtClean="0"/>
              <a:t>, </a:t>
            </a:r>
            <a:r>
              <a:rPr lang="ru-RU" dirty="0" err="1" smtClean="0"/>
              <a:t>Болехів</a:t>
            </a:r>
            <a:r>
              <a:rPr lang="ru-RU" dirty="0" smtClean="0"/>
              <a:t>, </a:t>
            </a:r>
            <a:r>
              <a:rPr lang="ru-RU" dirty="0" err="1" smtClean="0"/>
              <a:t>Вигода</a:t>
            </a:r>
            <a:r>
              <a:rPr lang="ru-RU" dirty="0" smtClean="0"/>
              <a:t>, </a:t>
            </a:r>
            <a:r>
              <a:rPr lang="ru-RU" dirty="0" err="1" smtClean="0"/>
              <a:t>Коломия</a:t>
            </a:r>
            <a:r>
              <a:rPr lang="ru-RU" dirty="0" smtClean="0"/>
              <a:t>, Кути, </a:t>
            </a:r>
            <a:r>
              <a:rPr lang="ru-RU" dirty="0" err="1" smtClean="0"/>
              <a:t>Делятин</a:t>
            </a:r>
            <a:r>
              <a:rPr lang="ru-RU" dirty="0" smtClean="0"/>
              <a:t>, </a:t>
            </a:r>
            <a:r>
              <a:rPr lang="ru-RU" dirty="0" err="1" smtClean="0"/>
              <a:t>Ворохта</a:t>
            </a:r>
            <a:r>
              <a:rPr lang="ru-RU" dirty="0" smtClean="0"/>
              <a:t>, </a:t>
            </a:r>
            <a:r>
              <a:rPr lang="ru-RU" dirty="0" err="1" smtClean="0"/>
              <a:t>Брошнів</a:t>
            </a:r>
            <a:r>
              <a:rPr lang="ru-RU" dirty="0" smtClean="0"/>
              <a:t>, Осмолода.</a:t>
            </a:r>
          </a:p>
          <a:p>
            <a:endParaRPr lang="ru-RU" dirty="0" smtClean="0"/>
          </a:p>
          <a:p>
            <a:r>
              <a:rPr lang="ru-RU" dirty="0" err="1" smtClean="0"/>
              <a:t>Композиційну</a:t>
            </a:r>
            <a:r>
              <a:rPr lang="ru-RU" dirty="0" smtClean="0"/>
              <a:t> деревину й фанеру </a:t>
            </a:r>
            <a:r>
              <a:rPr lang="ru-RU" dirty="0" err="1" smtClean="0"/>
              <a:t>виготовляють</a:t>
            </a:r>
            <a:r>
              <a:rPr lang="ru-RU" dirty="0" smtClean="0"/>
              <a:t> </a:t>
            </a:r>
            <a:r>
              <a:rPr lang="ru-RU" dirty="0" err="1" smtClean="0"/>
              <a:t>Радехівський</a:t>
            </a:r>
            <a:r>
              <a:rPr lang="ru-RU" dirty="0" smtClean="0"/>
              <a:t>, </a:t>
            </a:r>
            <a:r>
              <a:rPr lang="ru-RU" dirty="0" err="1" smtClean="0"/>
              <a:t>Городоцький</a:t>
            </a:r>
            <a:r>
              <a:rPr lang="ru-RU" dirty="0" smtClean="0"/>
              <a:t>, </a:t>
            </a:r>
            <a:r>
              <a:rPr lang="ru-RU" dirty="0" err="1" smtClean="0"/>
              <a:t>Бродівський</a:t>
            </a:r>
            <a:r>
              <a:rPr lang="ru-RU" dirty="0" smtClean="0"/>
              <a:t> </a:t>
            </a:r>
            <a:r>
              <a:rPr lang="ru-RU" dirty="0" err="1" smtClean="0"/>
              <a:t>держлісгоспи</a:t>
            </a:r>
            <a:r>
              <a:rPr lang="ru-RU" dirty="0" smtClean="0"/>
              <a:t>, </a:t>
            </a:r>
            <a:r>
              <a:rPr lang="ru-RU" dirty="0" err="1" smtClean="0"/>
              <a:t>Брошнівський</a:t>
            </a:r>
            <a:r>
              <a:rPr lang="ru-RU" dirty="0" smtClean="0"/>
              <a:t>, </a:t>
            </a:r>
            <a:r>
              <a:rPr lang="ru-RU" dirty="0" err="1" smtClean="0"/>
              <a:t>Сторожинецький</a:t>
            </a:r>
            <a:r>
              <a:rPr lang="ru-RU" dirty="0" smtClean="0"/>
              <a:t>, </a:t>
            </a:r>
            <a:r>
              <a:rPr lang="ru-RU" dirty="0" err="1" smtClean="0"/>
              <a:t>Надвірнянський</a:t>
            </a:r>
            <a:r>
              <a:rPr lang="ru-RU" dirty="0" smtClean="0"/>
              <a:t> </a:t>
            </a:r>
            <a:r>
              <a:rPr lang="ru-RU" dirty="0" err="1" smtClean="0"/>
              <a:t>лісокомбінати</a:t>
            </a:r>
            <a:r>
              <a:rPr lang="ru-RU" dirty="0" smtClean="0"/>
              <a:t>, </a:t>
            </a:r>
            <a:r>
              <a:rPr lang="ru-RU" dirty="0" err="1" smtClean="0"/>
              <a:t>деревну</a:t>
            </a:r>
            <a:r>
              <a:rPr lang="ru-RU" dirty="0" smtClean="0"/>
              <a:t> стружку й волокна – у Старому </a:t>
            </a:r>
            <a:r>
              <a:rPr lang="ru-RU" dirty="0" err="1" smtClean="0"/>
              <a:t>Самборі</a:t>
            </a:r>
            <a:r>
              <a:rPr lang="ru-RU" dirty="0" smtClean="0"/>
              <a:t> та </a:t>
            </a:r>
            <a:r>
              <a:rPr lang="ru-RU" dirty="0" err="1" smtClean="0"/>
              <a:t>Сколівському</a:t>
            </a:r>
            <a:r>
              <a:rPr lang="ru-RU" dirty="0" smtClean="0"/>
              <a:t> </a:t>
            </a:r>
            <a:r>
              <a:rPr lang="ru-RU" dirty="0" err="1" smtClean="0"/>
              <a:t>районі</a:t>
            </a:r>
            <a:r>
              <a:rPr lang="ru-RU" dirty="0" smtClean="0"/>
              <a:t>, </a:t>
            </a:r>
            <a:r>
              <a:rPr lang="ru-RU" dirty="0" err="1" smtClean="0"/>
              <a:t>Путилі</a:t>
            </a:r>
            <a:r>
              <a:rPr lang="ru-RU" dirty="0" smtClean="0"/>
              <a:t>. </a:t>
            </a:r>
            <a:r>
              <a:rPr lang="ru-RU" dirty="0" err="1" smtClean="0"/>
              <a:t>Столярні</a:t>
            </a:r>
            <a:r>
              <a:rPr lang="ru-RU" dirty="0" smtClean="0"/>
              <a:t> </a:t>
            </a:r>
            <a:r>
              <a:rPr lang="ru-RU" dirty="0" err="1" smtClean="0"/>
              <a:t>будівельні</a:t>
            </a:r>
            <a:r>
              <a:rPr lang="ru-RU" dirty="0" smtClean="0"/>
              <a:t> </a:t>
            </a:r>
            <a:r>
              <a:rPr lang="ru-RU" dirty="0" err="1" smtClean="0"/>
              <a:t>вироби</a:t>
            </a:r>
            <a:r>
              <a:rPr lang="ru-RU" dirty="0" smtClean="0"/>
              <a:t> </a:t>
            </a:r>
            <a:r>
              <a:rPr lang="ru-RU" dirty="0" err="1" smtClean="0"/>
              <a:t>виготовляють</a:t>
            </a:r>
            <a:r>
              <a:rPr lang="ru-RU" dirty="0" smtClean="0"/>
              <a:t> заводи </a:t>
            </a:r>
            <a:r>
              <a:rPr lang="ru-RU" dirty="0" err="1" smtClean="0"/>
              <a:t>будівельних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у </a:t>
            </a:r>
            <a:r>
              <a:rPr lang="ru-RU" dirty="0" err="1" smtClean="0"/>
              <a:t>Львові</a:t>
            </a:r>
            <a:r>
              <a:rPr lang="ru-RU" dirty="0" smtClean="0"/>
              <a:t>, Сколе, </a:t>
            </a:r>
            <a:r>
              <a:rPr lang="ru-RU" dirty="0" err="1" smtClean="0"/>
              <a:t>Надвірній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Меблева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Рекреаційний</a:t>
            </a:r>
            <a:r>
              <a:rPr lang="ru-RU" dirty="0" smtClean="0"/>
              <a:t> комплекс 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err="1" smtClean="0"/>
              <a:t>Рекреаційний</a:t>
            </a:r>
            <a:r>
              <a:rPr lang="ru-RU" dirty="0" smtClean="0"/>
              <a:t> комплекс представлений системою </a:t>
            </a:r>
            <a:r>
              <a:rPr lang="ru-RU" dirty="0" err="1" smtClean="0"/>
              <a:t>закладів</a:t>
            </a:r>
            <a:r>
              <a:rPr lang="ru-RU" dirty="0" smtClean="0"/>
              <a:t> санаторно-курортного </a:t>
            </a:r>
            <a:r>
              <a:rPr lang="ru-RU" dirty="0" err="1" smtClean="0"/>
              <a:t>лікування</a:t>
            </a:r>
            <a:r>
              <a:rPr lang="ru-RU" dirty="0" smtClean="0"/>
              <a:t>, турбаз, </a:t>
            </a:r>
            <a:r>
              <a:rPr lang="ru-RU" dirty="0" err="1" smtClean="0"/>
              <a:t>екскурсійних</a:t>
            </a:r>
            <a:r>
              <a:rPr lang="ru-RU" dirty="0" smtClean="0"/>
              <a:t> </a:t>
            </a:r>
            <a:r>
              <a:rPr lang="ru-RU" dirty="0" err="1" smtClean="0"/>
              <a:t>станцій</a:t>
            </a:r>
            <a:r>
              <a:rPr lang="ru-RU" dirty="0" smtClean="0"/>
              <a:t>, баз, </a:t>
            </a:r>
            <a:r>
              <a:rPr lang="ru-RU" dirty="0" err="1" smtClean="0"/>
              <a:t>будинків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та </a:t>
            </a:r>
            <a:r>
              <a:rPr lang="ru-RU" dirty="0" err="1" smtClean="0"/>
              <a:t>пансіонатів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районами </a:t>
            </a:r>
            <a:r>
              <a:rPr lang="ru-RU" dirty="0" err="1" smtClean="0"/>
              <a:t>рекреації</a:t>
            </a:r>
            <a:r>
              <a:rPr lang="ru-RU" dirty="0" smtClean="0"/>
              <a:t> є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Карпати</a:t>
            </a:r>
            <a:r>
              <a:rPr lang="ru-RU" dirty="0" smtClean="0"/>
              <a:t>. Тут </a:t>
            </a:r>
            <a:r>
              <a:rPr lang="ru-RU" dirty="0" err="1" smtClean="0"/>
              <a:t>існує</a:t>
            </a:r>
            <a:r>
              <a:rPr lang="ru-RU" dirty="0" smtClean="0"/>
              <a:t> густа мережа </a:t>
            </a:r>
            <a:r>
              <a:rPr lang="ru-RU" dirty="0" err="1" smtClean="0"/>
              <a:t>санаторіїв</a:t>
            </a:r>
            <a:r>
              <a:rPr lang="ru-RU" dirty="0" smtClean="0"/>
              <a:t> – 112,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розраховані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на 38 тис. </a:t>
            </a:r>
            <a:r>
              <a:rPr lang="ru-RU" dirty="0" err="1" smtClean="0"/>
              <a:t>лікувально-оздоровчих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. </a:t>
            </a:r>
            <a:r>
              <a:rPr lang="ru-RU" dirty="0" err="1" smtClean="0"/>
              <a:t>Найвідомішими</a:t>
            </a:r>
            <a:r>
              <a:rPr lang="ru-RU" dirty="0" smtClean="0"/>
              <a:t> </a:t>
            </a:r>
            <a:r>
              <a:rPr lang="ru-RU" dirty="0" err="1" smtClean="0"/>
              <a:t>місцями</a:t>
            </a:r>
            <a:r>
              <a:rPr lang="ru-RU" dirty="0" smtClean="0"/>
              <a:t> </a:t>
            </a:r>
            <a:r>
              <a:rPr lang="ru-RU" dirty="0" err="1" smtClean="0"/>
              <a:t>відпочинку</a:t>
            </a:r>
            <a:r>
              <a:rPr lang="ru-RU" dirty="0" smtClean="0"/>
              <a:t> й </a:t>
            </a:r>
            <a:r>
              <a:rPr lang="ru-RU" dirty="0" err="1" smtClean="0"/>
              <a:t>оздоровлення</a:t>
            </a:r>
            <a:r>
              <a:rPr lang="ru-RU" dirty="0" smtClean="0"/>
              <a:t> є </a:t>
            </a:r>
            <a:r>
              <a:rPr lang="ru-RU" dirty="0" err="1" smtClean="0"/>
              <a:t>Вузлове</a:t>
            </a:r>
            <a:r>
              <a:rPr lang="ru-RU" dirty="0" smtClean="0"/>
              <a:t>, </a:t>
            </a:r>
            <a:r>
              <a:rPr lang="ru-RU" dirty="0" err="1" smtClean="0"/>
              <a:t>Східниця</a:t>
            </a:r>
            <a:r>
              <a:rPr lang="ru-RU" dirty="0" smtClean="0"/>
              <a:t>, Черче, </a:t>
            </a:r>
            <a:r>
              <a:rPr lang="ru-RU" dirty="0" err="1" smtClean="0"/>
              <a:t>Кваси</a:t>
            </a:r>
            <a:r>
              <a:rPr lang="ru-RU" dirty="0" smtClean="0"/>
              <a:t>, </a:t>
            </a:r>
            <a:r>
              <a:rPr lang="ru-RU" dirty="0" err="1" smtClean="0"/>
              <a:t>Рахів</a:t>
            </a:r>
            <a:r>
              <a:rPr lang="ru-RU" dirty="0" smtClean="0"/>
              <a:t>, Ясиня і </a:t>
            </a:r>
            <a:r>
              <a:rPr lang="ru-RU" dirty="0" err="1" smtClean="0"/>
              <a:t>Кобилецька</a:t>
            </a:r>
            <a:r>
              <a:rPr lang="ru-RU" dirty="0" smtClean="0"/>
              <a:t> Поляна, </a:t>
            </a:r>
            <a:r>
              <a:rPr lang="ru-RU" dirty="0" err="1" smtClean="0"/>
              <a:t>Трускавець</a:t>
            </a:r>
            <a:r>
              <a:rPr lang="ru-RU" dirty="0" smtClean="0"/>
              <a:t>, Хуст, </a:t>
            </a:r>
            <a:r>
              <a:rPr lang="ru-RU" dirty="0" err="1" smtClean="0"/>
              <a:t>Моршин</a:t>
            </a:r>
            <a:r>
              <a:rPr lang="ru-RU" dirty="0" smtClean="0"/>
              <a:t>, с. Ясень (дитячий </a:t>
            </a:r>
            <a:r>
              <a:rPr lang="ru-RU" dirty="0" err="1" smtClean="0"/>
              <a:t>санаторій</a:t>
            </a:r>
            <a:r>
              <a:rPr lang="ru-RU" dirty="0" smtClean="0"/>
              <a:t>)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069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Сільське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 </a:t>
            </a:r>
            <a:r>
              <a:rPr lang="ru-RU" dirty="0" err="1" smtClean="0"/>
              <a:t>Карпатського</a:t>
            </a:r>
            <a:r>
              <a:rPr lang="ru-RU" dirty="0" smtClean="0"/>
              <a:t> </a:t>
            </a:r>
            <a:r>
              <a:rPr lang="ru-RU" dirty="0" err="1" smtClean="0"/>
              <a:t>соціально-економічного</a:t>
            </a:r>
            <a:r>
              <a:rPr lang="ru-RU" dirty="0" smtClean="0"/>
              <a:t> району </a:t>
            </a:r>
            <a:r>
              <a:rPr lang="ru-RU" dirty="0" err="1" smtClean="0"/>
              <a:t>спеціалізується</a:t>
            </a:r>
            <a:r>
              <a:rPr lang="ru-RU" dirty="0" smtClean="0"/>
              <a:t> на </a:t>
            </a:r>
            <a:r>
              <a:rPr lang="ru-RU" dirty="0" err="1" smtClean="0"/>
              <a:t>виробництві</a:t>
            </a:r>
            <a:r>
              <a:rPr lang="ru-RU" dirty="0" smtClean="0"/>
              <a:t> зерна, </a:t>
            </a:r>
            <a:r>
              <a:rPr lang="ru-RU" dirty="0" err="1" smtClean="0"/>
              <a:t>цукрових</a:t>
            </a:r>
            <a:r>
              <a:rPr lang="ru-RU" dirty="0" smtClean="0"/>
              <a:t> </a:t>
            </a:r>
            <a:r>
              <a:rPr lang="ru-RU" dirty="0" err="1" smtClean="0"/>
              <a:t>буряків</a:t>
            </a:r>
            <a:r>
              <a:rPr lang="ru-RU" dirty="0" smtClean="0"/>
              <a:t>, </a:t>
            </a:r>
            <a:r>
              <a:rPr lang="ru-RU" dirty="0" err="1" smtClean="0"/>
              <a:t>льону-довгунця</a:t>
            </a:r>
            <a:r>
              <a:rPr lang="ru-RU" dirty="0" smtClean="0"/>
              <a:t>, </a:t>
            </a:r>
            <a:r>
              <a:rPr lang="ru-RU" dirty="0" err="1" smtClean="0"/>
              <a:t>м'ясо</a:t>
            </a:r>
            <a:r>
              <a:rPr lang="ru-RU" dirty="0" smtClean="0"/>
              <a:t>-молочному і </a:t>
            </a:r>
            <a:r>
              <a:rPr lang="ru-RU" dirty="0" err="1" smtClean="0"/>
              <a:t>м'ясо-вовняному</a:t>
            </a:r>
            <a:r>
              <a:rPr lang="ru-RU" dirty="0" smtClean="0"/>
              <a:t> </a:t>
            </a:r>
            <a:r>
              <a:rPr lang="ru-RU" dirty="0" err="1" smtClean="0"/>
              <a:t>тваринництві</a:t>
            </a:r>
            <a:r>
              <a:rPr lang="ru-RU" dirty="0" smtClean="0"/>
              <a:t>.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зернових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озима</a:t>
            </a:r>
            <a:r>
              <a:rPr lang="ru-RU" dirty="0" smtClean="0"/>
              <a:t> </a:t>
            </a:r>
            <a:r>
              <a:rPr lang="ru-RU" dirty="0" err="1" smtClean="0"/>
              <a:t>пшениця</a:t>
            </a:r>
            <a:r>
              <a:rPr lang="ru-RU" dirty="0" smtClean="0"/>
              <a:t>, </a:t>
            </a:r>
            <a:r>
              <a:rPr lang="ru-RU" dirty="0" err="1" smtClean="0"/>
              <a:t>ячмінь</a:t>
            </a:r>
            <a:r>
              <a:rPr lang="ru-RU" dirty="0" smtClean="0"/>
              <a:t>, </a:t>
            </a:r>
            <a:r>
              <a:rPr lang="ru-RU" dirty="0" err="1" smtClean="0"/>
              <a:t>кукурудза</a:t>
            </a:r>
            <a:r>
              <a:rPr lang="ru-RU" dirty="0" smtClean="0"/>
              <a:t>, </a:t>
            </a:r>
            <a:r>
              <a:rPr lang="ru-RU" dirty="0" err="1" smtClean="0"/>
              <a:t>вирощують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жито, овес, гречку,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зернобобових</a:t>
            </a:r>
            <a:r>
              <a:rPr lang="ru-RU" dirty="0" smtClean="0"/>
              <a:t> – сою, горох, вику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Провідна</a:t>
            </a:r>
            <a:r>
              <a:rPr lang="ru-RU" dirty="0" smtClean="0"/>
              <a:t> </a:t>
            </a:r>
            <a:r>
              <a:rPr lang="ru-RU" dirty="0" err="1" smtClean="0"/>
              <a:t>технічна</a:t>
            </a:r>
            <a:r>
              <a:rPr lang="ru-RU" dirty="0" smtClean="0"/>
              <a:t> культура в </a:t>
            </a:r>
            <a:r>
              <a:rPr lang="ru-RU" dirty="0" err="1" smtClean="0"/>
              <a:t>подільській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району – </a:t>
            </a:r>
            <a:r>
              <a:rPr lang="ru-RU" dirty="0" err="1" smtClean="0"/>
              <a:t>цукрові</a:t>
            </a:r>
            <a:r>
              <a:rPr lang="ru-RU" dirty="0" smtClean="0"/>
              <a:t> </a:t>
            </a:r>
            <a:r>
              <a:rPr lang="ru-RU" dirty="0" err="1" smtClean="0"/>
              <a:t>буряки</a:t>
            </a:r>
            <a:r>
              <a:rPr lang="ru-RU" dirty="0" smtClean="0"/>
              <a:t>, у </a:t>
            </a:r>
            <a:r>
              <a:rPr lang="ru-RU" dirty="0" err="1" smtClean="0"/>
              <a:t>передкарпатській</a:t>
            </a:r>
            <a:r>
              <a:rPr lang="ru-RU" dirty="0" smtClean="0"/>
              <a:t> – </a:t>
            </a:r>
            <a:r>
              <a:rPr lang="ru-RU" dirty="0" err="1" smtClean="0"/>
              <a:t>льон</a:t>
            </a:r>
            <a:r>
              <a:rPr lang="ru-RU" dirty="0" smtClean="0"/>
              <a:t>. </a:t>
            </a:r>
            <a:r>
              <a:rPr lang="ru-RU" dirty="0" err="1" smtClean="0"/>
              <a:t>Вирощують</a:t>
            </a:r>
            <a:r>
              <a:rPr lang="ru-RU" dirty="0" smtClean="0"/>
              <a:t> </a:t>
            </a:r>
            <a:r>
              <a:rPr lang="ru-RU" dirty="0" err="1" smtClean="0"/>
              <a:t>картоплю</a:t>
            </a:r>
            <a:r>
              <a:rPr lang="ru-RU" dirty="0" smtClean="0"/>
              <a:t> </a:t>
            </a:r>
            <a:r>
              <a:rPr lang="ru-RU" dirty="0" err="1" smtClean="0"/>
              <a:t>переважно</a:t>
            </a:r>
            <a:r>
              <a:rPr lang="ru-RU" dirty="0" smtClean="0"/>
              <a:t> у </a:t>
            </a:r>
            <a:r>
              <a:rPr lang="ru-RU" dirty="0" err="1" smtClean="0"/>
              <a:t>домашніх</a:t>
            </a:r>
            <a:r>
              <a:rPr lang="ru-RU" dirty="0" smtClean="0"/>
              <a:t> та </a:t>
            </a:r>
            <a:r>
              <a:rPr lang="ru-RU" dirty="0" err="1" smtClean="0"/>
              <a:t>підсобних</a:t>
            </a:r>
            <a:r>
              <a:rPr lang="ru-RU" dirty="0" smtClean="0"/>
              <a:t> </a:t>
            </a:r>
            <a:r>
              <a:rPr lang="ru-RU" dirty="0" err="1" smtClean="0"/>
              <a:t>господарствах</a:t>
            </a:r>
            <a:r>
              <a:rPr lang="ru-RU" dirty="0" smtClean="0"/>
              <a:t>. </a:t>
            </a:r>
            <a:r>
              <a:rPr lang="ru-RU" dirty="0" err="1" smtClean="0"/>
              <a:t>Важливими</a:t>
            </a:r>
            <a:r>
              <a:rPr lang="ru-RU" dirty="0" smtClean="0"/>
              <a:t> </a:t>
            </a:r>
            <a:r>
              <a:rPr lang="ru-RU" dirty="0" err="1" smtClean="0"/>
              <a:t>галузями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у </a:t>
            </a:r>
            <a:r>
              <a:rPr lang="ru-RU" dirty="0" err="1" smtClean="0"/>
              <a:t>районі</a:t>
            </a:r>
            <a:r>
              <a:rPr lang="ru-RU" dirty="0" smtClean="0"/>
              <a:t> стало </a:t>
            </a:r>
            <a:r>
              <a:rPr lang="ru-RU" dirty="0" err="1" smtClean="0"/>
              <a:t>садівництво</a:t>
            </a:r>
            <a:r>
              <a:rPr lang="ru-RU" dirty="0" smtClean="0"/>
              <a:t>, виноградарство.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площа</a:t>
            </a:r>
            <a:r>
              <a:rPr lang="ru-RU" dirty="0" smtClean="0"/>
              <a:t> у </a:t>
            </a:r>
            <a:r>
              <a:rPr lang="ru-RU" dirty="0" err="1" smtClean="0"/>
              <a:t>Закарпатській</a:t>
            </a:r>
            <a:r>
              <a:rPr lang="ru-RU" dirty="0" smtClean="0"/>
              <a:t> і </a:t>
            </a:r>
            <a:r>
              <a:rPr lang="ru-RU" dirty="0" err="1" smtClean="0"/>
              <a:t>Чернівецькій</a:t>
            </a:r>
            <a:r>
              <a:rPr lang="ru-RU" dirty="0" smtClean="0"/>
              <a:t> областях. </a:t>
            </a:r>
            <a:r>
              <a:rPr lang="ru-RU" dirty="0" err="1" smtClean="0"/>
              <a:t>Тваринництво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напрямки – молочно-</a:t>
            </a:r>
            <a:r>
              <a:rPr lang="ru-RU" dirty="0" err="1" smtClean="0"/>
              <a:t>м'ясне</a:t>
            </a:r>
            <a:r>
              <a:rPr lang="ru-RU" dirty="0" smtClean="0"/>
              <a:t> </a:t>
            </a:r>
            <a:r>
              <a:rPr lang="ru-RU" dirty="0" err="1" smtClean="0"/>
              <a:t>скотарство</a:t>
            </a:r>
            <a:r>
              <a:rPr lang="ru-RU" dirty="0" smtClean="0"/>
              <a:t>, </a:t>
            </a:r>
            <a:r>
              <a:rPr lang="ru-RU" dirty="0" err="1" smtClean="0"/>
              <a:t>свинарство</a:t>
            </a:r>
            <a:r>
              <a:rPr lang="ru-RU" dirty="0" smtClean="0"/>
              <a:t>, </a:t>
            </a:r>
            <a:r>
              <a:rPr lang="ru-RU" dirty="0" err="1" smtClean="0"/>
              <a:t>птахівництво</a:t>
            </a:r>
            <a:r>
              <a:rPr lang="ru-RU" dirty="0" smtClean="0"/>
              <a:t>, у </a:t>
            </a:r>
            <a:r>
              <a:rPr lang="ru-RU" dirty="0" err="1" smtClean="0"/>
              <a:t>гірській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району </a:t>
            </a:r>
            <a:r>
              <a:rPr lang="ru-RU" dirty="0" err="1" smtClean="0"/>
              <a:t>розвинуте</a:t>
            </a:r>
            <a:r>
              <a:rPr lang="ru-RU" dirty="0" smtClean="0"/>
              <a:t> </a:t>
            </a:r>
            <a:r>
              <a:rPr lang="ru-RU" dirty="0" err="1" smtClean="0"/>
              <a:t>вівчарство</a:t>
            </a:r>
            <a:r>
              <a:rPr lang="ru-RU" dirty="0" smtClean="0"/>
              <a:t> </a:t>
            </a:r>
            <a:r>
              <a:rPr lang="ru-RU" dirty="0" err="1" smtClean="0"/>
              <a:t>м'ясо-вовняного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. В Карпатах широкого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набуло</a:t>
            </a:r>
            <a:r>
              <a:rPr lang="ru-RU" dirty="0" smtClean="0"/>
              <a:t> </a:t>
            </a:r>
            <a:r>
              <a:rPr lang="ru-RU" dirty="0" err="1" smtClean="0"/>
              <a:t>бджільництво</a:t>
            </a:r>
            <a:r>
              <a:rPr lang="ru-RU" dirty="0" smtClean="0"/>
              <a:t>, а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продуктивності</a:t>
            </a:r>
            <a:r>
              <a:rPr lang="ru-RU" dirty="0" smtClean="0"/>
              <a:t> </a:t>
            </a:r>
            <a:r>
              <a:rPr lang="ru-RU" dirty="0" err="1" smtClean="0"/>
              <a:t>ставкового</a:t>
            </a:r>
            <a:r>
              <a:rPr lang="ru-RU" dirty="0" smtClean="0"/>
              <a:t> </a:t>
            </a:r>
            <a:r>
              <a:rPr lang="ru-RU" dirty="0" err="1" smtClean="0"/>
              <a:t>рибництва</a:t>
            </a:r>
            <a:r>
              <a:rPr lang="ru-RU" dirty="0" smtClean="0"/>
              <a:t> - </a:t>
            </a:r>
            <a:r>
              <a:rPr lang="ru-RU" dirty="0" err="1" smtClean="0"/>
              <a:t>одні</a:t>
            </a:r>
            <a:r>
              <a:rPr lang="ru-RU" dirty="0" smtClean="0"/>
              <a:t> з </a:t>
            </a:r>
            <a:r>
              <a:rPr lang="ru-RU" dirty="0" err="1" smtClean="0"/>
              <a:t>найвищих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561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635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Карпатський економічний район</vt:lpstr>
      <vt:lpstr>Паливно-енергетичний комплекс . </vt:lpstr>
      <vt:lpstr>Машинобудування </vt:lpstr>
      <vt:lpstr>Деревообробна галузь </vt:lpstr>
      <vt:lpstr>Рекреаційний комплекс . </vt:lpstr>
      <vt:lpstr>Сільське господарство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Карпатський економічний район</dc:title>
  <dc:creator>Светлана В.</dc:creator>
  <cp:lastModifiedBy>Светлана В.</cp:lastModifiedBy>
  <cp:revision>1</cp:revision>
  <dcterms:created xsi:type="dcterms:W3CDTF">2013-06-02T13:58:40Z</dcterms:created>
  <dcterms:modified xsi:type="dcterms:W3CDTF">2013-06-02T14:05:10Z</dcterms:modified>
</cp:coreProperties>
</file>