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1" r:id="rId5"/>
    <p:sldId id="273" r:id="rId6"/>
    <p:sldId id="272" r:id="rId7"/>
    <p:sldId id="258" r:id="rId8"/>
    <p:sldId id="270" r:id="rId9"/>
    <p:sldId id="266" r:id="rId10"/>
    <p:sldId id="264" r:id="rId11"/>
    <p:sldId id="263" r:id="rId12"/>
    <p:sldId id="265" r:id="rId13"/>
    <p:sldId id="262" r:id="rId14"/>
    <p:sldId id="274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EB"/>
    <a:srgbClr val="CC66FF"/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79" autoAdjust="0"/>
  </p:normalViewPr>
  <p:slideViewPr>
    <p:cSldViewPr>
      <p:cViewPr varScale="1">
        <p:scale>
          <a:sx n="84" d="100"/>
          <a:sy n="84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1506_&#1074;&#1087;&#1086;&#1072;&#1074;&#1072;_%204.mt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1507_&#1042;&#1087;&#1088;&#1072;&#1074;&#1072;_5.mt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1503_&#1074;&#1087;&#1088;&#1072;&#1074;&#1072;_1.mt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1503_&#1074;&#1087;&#1088;&#1072;&#1074;&#1072;_2.mt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1505_&#1074;&#1087;&#1088;&#1072;&#1074;&#1072;_3.mt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Людина у Всесвіті. Антропний принцип.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Імовірність життя на інших планетах.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Унікальність нашого Всесвіту.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Питання існування інших всесвітів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857760"/>
            <a:ext cx="2000264" cy="1114436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АСТРОНОМІЯ 11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урок № 15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рівень стандарту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750099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28604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Тема 9. ЖИТТЯ У ВСЕСВІТІ (1 </a:t>
            </a:r>
            <a:r>
              <a:rPr lang="uk-UA" sz="2000" b="1" dirty="0" err="1" smtClean="0"/>
              <a:t>год</a:t>
            </a:r>
            <a:r>
              <a:rPr lang="uk-UA" sz="2000" b="1" dirty="0" smtClean="0"/>
              <a:t>)</a:t>
            </a:r>
            <a:endParaRPr lang="ru-RU" sz="2000" b="1" dirty="0"/>
          </a:p>
        </p:txBody>
      </p:sp>
      <p:sp>
        <p:nvSpPr>
          <p:cNvPr id="10" name="Rectangle 3" descr="alien_234"/>
          <p:cNvSpPr txBox="1">
            <a:spLocks noChangeArrowheads="1"/>
          </p:cNvSpPr>
          <p:nvPr/>
        </p:nvSpPr>
        <p:spPr>
          <a:xfrm>
            <a:off x="2857488" y="3000372"/>
            <a:ext cx="5000660" cy="35719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hlink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 Прогнози еволюції земної цивілізації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Песимістичні прогнози – окрема ізольована цивілізація може існувати близько 10 000 років, маємо багато проблем, які можуть привести до катастрофічних наслідків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Оптимістичні прогнози – 100 000 років, вважається, що всі проблеми у майбутньому можуть бути розв'язані -  нас чекає розквіт, освоєння міжзоряного простору та зустріч з інопланетними цивілізаціями</a:t>
            </a:r>
          </a:p>
          <a:p>
            <a:endParaRPr lang="ru-RU" sz="2400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250296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Можливі</a:t>
            </a:r>
            <a:r>
              <a:rPr lang="ru-RU" sz="3200" b="1" dirty="0" smtClean="0">
                <a:solidFill>
                  <a:srgbClr val="C00000"/>
                </a:solidFill>
              </a:rPr>
              <a:t> причини </a:t>
            </a:r>
            <a:r>
              <a:rPr lang="ru-RU" sz="3200" b="1" dirty="0" err="1" smtClean="0">
                <a:solidFill>
                  <a:srgbClr val="C00000"/>
                </a:solidFill>
              </a:rPr>
              <a:t>загибелі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цивілізації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321735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027917"/>
            <a:ext cx="828680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300" b="1" dirty="0" smtClean="0">
                <a:solidFill>
                  <a:srgbClr val="0070C0"/>
                </a:solidFill>
              </a:rPr>
              <a:t>Екологічна катастрофа, забруднення навколишнього середовища промисловими відходами підприємств.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300" b="1" dirty="0" smtClean="0">
                <a:solidFill>
                  <a:srgbClr val="0070C0"/>
                </a:solidFill>
              </a:rPr>
              <a:t>Зміна клімату Землі через збільшення вуглекислого газу в атмосфері, збільшення парникового ефекту та підвищення температури.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300" b="1" dirty="0" smtClean="0">
                <a:solidFill>
                  <a:srgbClr val="0070C0"/>
                </a:solidFill>
              </a:rPr>
              <a:t>Збільшення озонових дір в атмосфері викличе загибель флори та фауни планети, внаслідок підвищення ультрафіолетового випромінювання (окрім живих організмів у воді та під поверхнею Землі).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300" b="1" dirty="0" smtClean="0">
                <a:solidFill>
                  <a:srgbClr val="0070C0"/>
                </a:solidFill>
              </a:rPr>
              <a:t>Катастрофічне зіткнення з астероїдом або кометою – приведе до зниження температури та виникнення нового льодовикового періоду.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300" b="1" dirty="0" smtClean="0">
                <a:solidFill>
                  <a:srgbClr val="0070C0"/>
                </a:solidFill>
              </a:rPr>
              <a:t>Цивілізація може загинути від атомної війни, не всі держави можуть контролювати атомну зброю.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300" b="1" dirty="0" smtClean="0">
                <a:solidFill>
                  <a:srgbClr val="0070C0"/>
                </a:solidFill>
              </a:rPr>
              <a:t>Інтелектуальна деградація людства.</a:t>
            </a:r>
            <a:endParaRPr lang="ru-RU" sz="23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>
            <a:hlinkClick r:id="rId2" action="ppaction://hlinkfile"/>
          </p:cNvPr>
          <p:cNvSpPr/>
          <p:nvPr/>
        </p:nvSpPr>
        <p:spPr>
          <a:xfrm>
            <a:off x="7215206" y="6072230"/>
            <a:ext cx="1500198" cy="64291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505EB"/>
                </a:solidFill>
              </a:rPr>
              <a:t>Вправа 4</a:t>
            </a:r>
            <a:endParaRPr lang="ru-RU" b="1" dirty="0">
              <a:solidFill>
                <a:srgbClr val="1505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Де шукати життя у Всесвіті?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214974"/>
          </a:xfrm>
        </p:spPr>
        <p:txBody>
          <a:bodyPr>
            <a:normAutofit/>
          </a:bodyPr>
          <a:lstStyle/>
          <a:p>
            <a:pPr marL="363538" lvl="1" indent="-269875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Шукати планети біля зір, схожих на Сонце, розташованих далеко від центру Галактики - у Галактиці приблизно 28 млрд.</a:t>
            </a:r>
          </a:p>
          <a:p>
            <a:pPr marL="363538" lvl="1" indent="-269875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1505EB"/>
                </a:solidFill>
              </a:rPr>
              <a:t>Відкриті планети біля інших зір – великої маси, подібні до планет-гігантів, для пошуку планет подібних до Землі необхідно нове більш потужне обладнання.</a:t>
            </a:r>
          </a:p>
          <a:p>
            <a:pPr marL="363538" lvl="1" indent="-269875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Планують роботи за програмою </a:t>
            </a:r>
            <a:r>
              <a:rPr lang="en-US" sz="2400" b="1" dirty="0" smtClean="0">
                <a:solidFill>
                  <a:srgbClr val="0070C0"/>
                </a:solidFill>
              </a:rPr>
              <a:t>SETI - </a:t>
            </a:r>
            <a:r>
              <a:rPr lang="uk-UA" sz="2400" b="1" dirty="0" smtClean="0">
                <a:solidFill>
                  <a:srgbClr val="0070C0"/>
                </a:solidFill>
              </a:rPr>
              <a:t> пошуки організовані в радіодіапазоні, рентгенівських та гамма приймачах, у ХІ ст. можливо використають нові канали зв'язку, такі як нейтрино та гравітаційні хвилі – мають велику проникність, інформація майже не розсіюється у просторі.</a:t>
            </a:r>
          </a:p>
          <a:p>
            <a:pPr marL="363538" lvl="1" indent="-269875">
              <a:buFont typeface="Arial" pitchFamily="34" charset="0"/>
              <a:buChar char="•"/>
            </a:pPr>
            <a:endParaRPr lang="ru-RU" sz="1800" dirty="0" smtClean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endParaRPr lang="uk-UA" sz="2000" b="1" dirty="0" smtClean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250296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Проблема </a:t>
            </a:r>
            <a:r>
              <a:rPr lang="ru-RU" sz="3200" b="1" dirty="0" err="1" smtClean="0">
                <a:solidFill>
                  <a:srgbClr val="C00000"/>
                </a:solidFill>
              </a:rPr>
              <a:t>існування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інших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всесвітів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b="1" dirty="0" err="1" smtClean="0">
                <a:solidFill>
                  <a:srgbClr val="1505EB"/>
                </a:solidFill>
              </a:rPr>
              <a:t>Питання</a:t>
            </a:r>
            <a:r>
              <a:rPr lang="ru-RU" sz="2000" b="1" dirty="0" smtClean="0">
                <a:solidFill>
                  <a:srgbClr val="1505EB"/>
                </a:solidFill>
              </a:rPr>
              <a:t> про </a:t>
            </a:r>
            <a:r>
              <a:rPr lang="ru-RU" sz="2000" b="1" dirty="0" err="1" smtClean="0">
                <a:solidFill>
                  <a:srgbClr val="1505EB"/>
                </a:solidFill>
              </a:rPr>
              <a:t>нескінченну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кількість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можливих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всесвітів</a:t>
            </a:r>
            <a:r>
              <a:rPr lang="ru-RU" sz="2000" b="1" dirty="0" smtClean="0">
                <a:solidFill>
                  <a:srgbClr val="1505EB"/>
                </a:solidFill>
              </a:rPr>
              <a:t> у </a:t>
            </a:r>
            <a:r>
              <a:rPr lang="ru-RU" sz="2000" b="1" dirty="0" err="1" smtClean="0">
                <a:solidFill>
                  <a:srgbClr val="1505EB"/>
                </a:solidFill>
              </a:rPr>
              <a:t>фізиці</a:t>
            </a:r>
            <a:r>
              <a:rPr lang="ru-RU" sz="2000" b="1" dirty="0" smtClean="0">
                <a:solidFill>
                  <a:srgbClr val="1505EB"/>
                </a:solidFill>
              </a:rPr>
              <a:t> та </a:t>
            </a:r>
            <a:r>
              <a:rPr lang="ru-RU" sz="2000" b="1" dirty="0" err="1" smtClean="0">
                <a:solidFill>
                  <a:srgbClr val="1505EB"/>
                </a:solidFill>
              </a:rPr>
              <a:t>космології</a:t>
            </a:r>
            <a:r>
              <a:rPr lang="ru-RU" sz="2000" b="1" dirty="0" smtClean="0">
                <a:solidFill>
                  <a:srgbClr val="1505EB"/>
                </a:solidFill>
              </a:rPr>
              <a:t>, як </a:t>
            </a:r>
            <a:r>
              <a:rPr lang="ru-RU" sz="2000" b="1" dirty="0" err="1" smtClean="0">
                <a:solidFill>
                  <a:srgbClr val="1505EB"/>
                </a:solidFill>
              </a:rPr>
              <a:t>і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всяка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інша</a:t>
            </a:r>
            <a:r>
              <a:rPr lang="ru-RU" sz="2000" b="1" dirty="0" smtClean="0">
                <a:solidFill>
                  <a:srgbClr val="1505EB"/>
                </a:solidFill>
              </a:rPr>
              <a:t> нова проблема, </a:t>
            </a:r>
            <a:r>
              <a:rPr lang="ru-RU" sz="2000" b="1" dirty="0" err="1" smtClean="0">
                <a:solidFill>
                  <a:srgbClr val="1505EB"/>
                </a:solidFill>
              </a:rPr>
              <a:t>стикається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з</a:t>
            </a:r>
            <a:r>
              <a:rPr lang="ru-RU" sz="2000" b="1" dirty="0" smtClean="0">
                <a:solidFill>
                  <a:srgbClr val="1505EB"/>
                </a:solidFill>
              </a:rPr>
              <a:t> неясностями.</a:t>
            </a:r>
          </a:p>
          <a:p>
            <a:pPr algn="just"/>
            <a:r>
              <a:rPr lang="ru-RU" sz="2000" b="1" dirty="0" err="1" smtClean="0">
                <a:solidFill>
                  <a:srgbClr val="0070C0"/>
                </a:solidFill>
              </a:rPr>
              <a:t>Якщо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інші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всесвіти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існують</a:t>
            </a:r>
            <a:r>
              <a:rPr lang="ru-RU" sz="2000" b="1" dirty="0" smtClean="0">
                <a:solidFill>
                  <a:srgbClr val="0070C0"/>
                </a:solidFill>
              </a:rPr>
              <a:t>, то </a:t>
            </a:r>
            <a:r>
              <a:rPr lang="ru-RU" sz="2000" b="1" dirty="0" err="1" smtClean="0">
                <a:solidFill>
                  <a:srgbClr val="0070C0"/>
                </a:solidFill>
              </a:rPr>
              <a:t>їхнє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існування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підкоряється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принципово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іншим</a:t>
            </a:r>
            <a:r>
              <a:rPr lang="ru-RU" sz="2000" b="1" dirty="0" smtClean="0">
                <a:solidFill>
                  <a:srgbClr val="0070C0"/>
                </a:solidFill>
              </a:rPr>
              <a:t>  законам, </a:t>
            </a:r>
            <a:r>
              <a:rPr lang="ru-RU" sz="2000" b="1" dirty="0" err="1" smtClean="0">
                <a:solidFill>
                  <a:srgbClr val="0070C0"/>
                </a:solidFill>
              </a:rPr>
              <a:t>ніж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існування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нашого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Всесвіту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1505EB"/>
                </a:solidFill>
              </a:rPr>
              <a:t>А </a:t>
            </a:r>
            <a:r>
              <a:rPr lang="ru-RU" sz="2000" b="1" dirty="0" err="1" smtClean="0">
                <a:solidFill>
                  <a:srgbClr val="1505EB"/>
                </a:solidFill>
              </a:rPr>
              <a:t>це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означає</a:t>
            </a:r>
            <a:r>
              <a:rPr lang="ru-RU" sz="2000" b="1" dirty="0" smtClean="0">
                <a:solidFill>
                  <a:srgbClr val="1505EB"/>
                </a:solidFill>
              </a:rPr>
              <a:t>, </a:t>
            </a:r>
            <a:r>
              <a:rPr lang="ru-RU" sz="2000" b="1" dirty="0" err="1" smtClean="0">
                <a:solidFill>
                  <a:srgbClr val="1505EB"/>
                </a:solidFill>
              </a:rPr>
              <a:t>що</a:t>
            </a:r>
            <a:r>
              <a:rPr lang="ru-RU" sz="2000" b="1" dirty="0" smtClean="0">
                <a:solidFill>
                  <a:srgbClr val="1505EB"/>
                </a:solidFill>
              </a:rPr>
              <a:t> ми аж </a:t>
            </a:r>
            <a:r>
              <a:rPr lang="ru-RU" sz="2000" b="1" dirty="0" err="1" smtClean="0">
                <a:solidFill>
                  <a:srgbClr val="1505EB"/>
                </a:solidFill>
              </a:rPr>
              <a:t>ніяк</a:t>
            </a:r>
            <a:r>
              <a:rPr lang="ru-RU" sz="2000" b="1" dirty="0" smtClean="0">
                <a:solidFill>
                  <a:srgbClr val="1505EB"/>
                </a:solidFill>
              </a:rPr>
              <a:t> не </a:t>
            </a:r>
            <a:r>
              <a:rPr lang="ru-RU" sz="2000" b="1" dirty="0" err="1" smtClean="0">
                <a:solidFill>
                  <a:srgbClr val="1505EB"/>
                </a:solidFill>
              </a:rPr>
              <a:t>можемо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отримати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від</a:t>
            </a:r>
            <a:r>
              <a:rPr lang="ru-RU" sz="2000" b="1" dirty="0" smtClean="0">
                <a:solidFill>
                  <a:srgbClr val="1505EB"/>
                </a:solidFill>
              </a:rPr>
              <a:t> них </a:t>
            </a:r>
            <a:r>
              <a:rPr lang="ru-RU" sz="2000" b="1" dirty="0" err="1" smtClean="0">
                <a:solidFill>
                  <a:srgbClr val="1505EB"/>
                </a:solidFill>
              </a:rPr>
              <a:t>інформацію</a:t>
            </a:r>
            <a:r>
              <a:rPr lang="ru-RU" sz="2000" b="1" dirty="0" smtClean="0">
                <a:solidFill>
                  <a:srgbClr val="1505EB"/>
                </a:solidFill>
              </a:rPr>
              <a:t>, </a:t>
            </a:r>
            <a:r>
              <a:rPr lang="ru-RU" sz="2000" b="1" dirty="0" err="1" smtClean="0">
                <a:solidFill>
                  <a:srgbClr val="1505EB"/>
                </a:solidFill>
              </a:rPr>
              <a:t>адже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фізичний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зв'язок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між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різними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об'єктами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можливий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тоді</a:t>
            </a:r>
            <a:r>
              <a:rPr lang="ru-RU" sz="2000" b="1" dirty="0" smtClean="0">
                <a:solidFill>
                  <a:srgbClr val="1505EB"/>
                </a:solidFill>
              </a:rPr>
              <a:t>, коли вони </a:t>
            </a:r>
            <a:r>
              <a:rPr lang="ru-RU" sz="2000" b="1" dirty="0" err="1" smtClean="0">
                <a:solidFill>
                  <a:srgbClr val="1505EB"/>
                </a:solidFill>
              </a:rPr>
              <a:t>живуть</a:t>
            </a:r>
            <a:r>
              <a:rPr lang="ru-RU" sz="2000" b="1" dirty="0" smtClean="0">
                <a:solidFill>
                  <a:srgbClr val="1505EB"/>
                </a:solidFill>
              </a:rPr>
              <a:t> за </a:t>
            </a:r>
            <a:r>
              <a:rPr lang="ru-RU" sz="2000" b="1" dirty="0" err="1" smtClean="0">
                <a:solidFill>
                  <a:srgbClr val="1505EB"/>
                </a:solidFill>
              </a:rPr>
              <a:t>подібними</a:t>
            </a:r>
            <a:r>
              <a:rPr lang="ru-RU" sz="2000" b="1" dirty="0" smtClean="0">
                <a:solidFill>
                  <a:srgbClr val="1505EB"/>
                </a:solidFill>
              </a:rPr>
              <a:t> законами.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Як же </a:t>
            </a:r>
            <a:r>
              <a:rPr lang="ru-RU" sz="2000" b="1" dirty="0" err="1" smtClean="0">
                <a:solidFill>
                  <a:srgbClr val="0070C0"/>
                </a:solidFill>
              </a:rPr>
              <a:t>здійснити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зв'язок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тим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принципово</a:t>
            </a:r>
            <a:r>
              <a:rPr lang="ru-RU" sz="2000" b="1" dirty="0" smtClean="0">
                <a:solidFill>
                  <a:srgbClr val="0070C0"/>
                </a:solidFill>
              </a:rPr>
              <a:t> не схоже на наш </a:t>
            </a:r>
            <a:r>
              <a:rPr lang="ru-RU" sz="2000" b="1" dirty="0" err="1" smtClean="0">
                <a:solidFill>
                  <a:srgbClr val="0070C0"/>
                </a:solidFill>
              </a:rPr>
              <a:t>світ</a:t>
            </a:r>
            <a:r>
              <a:rPr lang="ru-RU" sz="2000" b="1" dirty="0" smtClean="0">
                <a:solidFill>
                  <a:srgbClr val="0070C0"/>
                </a:solidFill>
              </a:rPr>
              <a:t>? </a:t>
            </a:r>
            <a:r>
              <a:rPr lang="ru-RU" sz="2000" b="1" dirty="0" err="1" smtClean="0">
                <a:solidFill>
                  <a:srgbClr val="0070C0"/>
                </a:solidFill>
              </a:rPr>
              <a:t>Окремі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вчені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припускають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 smtClean="0">
                <a:solidFill>
                  <a:srgbClr val="0070C0"/>
                </a:solidFill>
              </a:rPr>
              <a:t> такими каналами </a:t>
            </a:r>
            <a:r>
              <a:rPr lang="ru-RU" sz="2000" b="1" dirty="0" err="1" smtClean="0">
                <a:solidFill>
                  <a:srgbClr val="0070C0"/>
                </a:solidFill>
              </a:rPr>
              <a:t>зв'язку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можуть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слугувати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сингулярності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які</a:t>
            </a:r>
            <a:r>
              <a:rPr lang="ru-RU" sz="2000" b="1" dirty="0" smtClean="0">
                <a:solidFill>
                  <a:srgbClr val="0070C0"/>
                </a:solidFill>
              </a:rPr>
              <a:t> в </a:t>
            </a:r>
            <a:r>
              <a:rPr lang="ru-RU" sz="2000" b="1" dirty="0" err="1" smtClean="0">
                <a:solidFill>
                  <a:srgbClr val="0070C0"/>
                </a:solidFill>
              </a:rPr>
              <a:t>нашому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Всесвіті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мають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місце</a:t>
            </a:r>
            <a:r>
              <a:rPr lang="ru-RU" sz="2000" b="1" dirty="0" smtClean="0">
                <a:solidFill>
                  <a:srgbClr val="0070C0"/>
                </a:solidFill>
              </a:rPr>
              <a:t> у </a:t>
            </a:r>
            <a:r>
              <a:rPr lang="ru-RU" sz="2000" b="1" dirty="0" err="1" smtClean="0">
                <a:solidFill>
                  <a:srgbClr val="0070C0"/>
                </a:solidFill>
              </a:rPr>
              <a:t>випадку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чорних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дір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</a:p>
          <a:p>
            <a:pPr algn="just"/>
            <a:r>
              <a:rPr lang="ru-RU" sz="2000" b="1" dirty="0" err="1" smtClean="0">
                <a:solidFill>
                  <a:srgbClr val="1505EB"/>
                </a:solidFill>
              </a:rPr>
              <a:t>Можливо</a:t>
            </a:r>
            <a:r>
              <a:rPr lang="ru-RU" sz="2000" b="1" dirty="0" smtClean="0">
                <a:solidFill>
                  <a:srgbClr val="1505EB"/>
                </a:solidFill>
              </a:rPr>
              <a:t>, </a:t>
            </a:r>
            <a:r>
              <a:rPr lang="ru-RU" sz="2000" b="1" dirty="0" err="1" smtClean="0">
                <a:solidFill>
                  <a:srgbClr val="1505EB"/>
                </a:solidFill>
              </a:rPr>
              <a:t>що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бар'єри</a:t>
            </a:r>
            <a:r>
              <a:rPr lang="ru-RU" sz="2000" b="1" dirty="0" smtClean="0">
                <a:solidFill>
                  <a:srgbClr val="1505EB"/>
                </a:solidFill>
              </a:rPr>
              <a:t> простору-часу, </a:t>
            </a:r>
            <a:r>
              <a:rPr lang="ru-RU" sz="2000" b="1" dirty="0" err="1" smtClean="0">
                <a:solidFill>
                  <a:srgbClr val="1505EB"/>
                </a:solidFill>
              </a:rPr>
              <a:t>які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відокремлюють</a:t>
            </a:r>
            <a:r>
              <a:rPr lang="ru-RU" sz="2000" b="1" dirty="0" smtClean="0">
                <a:solidFill>
                  <a:srgbClr val="1505EB"/>
                </a:solidFill>
              </a:rPr>
              <a:t> наш </a:t>
            </a:r>
            <a:r>
              <a:rPr lang="ru-RU" sz="2000" b="1" dirty="0" err="1" smtClean="0">
                <a:solidFill>
                  <a:srgbClr val="1505EB"/>
                </a:solidFill>
              </a:rPr>
              <a:t>Всесвіт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від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інших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всесвітів</a:t>
            </a:r>
            <a:r>
              <a:rPr lang="ru-RU" sz="2000" b="1" dirty="0" smtClean="0">
                <a:solidFill>
                  <a:srgbClr val="1505EB"/>
                </a:solidFill>
              </a:rPr>
              <a:t>, не </a:t>
            </a:r>
            <a:r>
              <a:rPr lang="ru-RU" sz="2000" b="1" dirty="0" err="1" smtClean="0">
                <a:solidFill>
                  <a:srgbClr val="1505EB"/>
                </a:solidFill>
              </a:rPr>
              <a:t>такі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вже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й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неприступні</a:t>
            </a:r>
            <a:r>
              <a:rPr lang="ru-RU" sz="2000" b="1" dirty="0" smtClean="0">
                <a:solidFill>
                  <a:srgbClr val="1505EB"/>
                </a:solidFill>
              </a:rPr>
              <a:t>. Не </a:t>
            </a:r>
            <a:r>
              <a:rPr lang="ru-RU" sz="2000" b="1" dirty="0" err="1" smtClean="0">
                <a:solidFill>
                  <a:srgbClr val="1505EB"/>
                </a:solidFill>
              </a:rPr>
              <a:t>виключено</a:t>
            </a:r>
            <a:r>
              <a:rPr lang="ru-RU" sz="2000" b="1" dirty="0" smtClean="0">
                <a:solidFill>
                  <a:srgbClr val="1505EB"/>
                </a:solidFill>
              </a:rPr>
              <a:t>, </a:t>
            </a:r>
            <a:r>
              <a:rPr lang="ru-RU" sz="2000" b="1" dirty="0" err="1" smtClean="0">
                <a:solidFill>
                  <a:srgbClr val="1505EB"/>
                </a:solidFill>
              </a:rPr>
              <a:t>що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з</a:t>
            </a:r>
            <a:r>
              <a:rPr lang="ru-RU" sz="2000" b="1" dirty="0" smtClean="0">
                <a:solidFill>
                  <a:srgbClr val="1505EB"/>
                </a:solidFill>
              </a:rPr>
              <a:t> часом вони </a:t>
            </a:r>
            <a:r>
              <a:rPr lang="ru-RU" sz="2000" b="1" dirty="0" err="1" smtClean="0">
                <a:solidFill>
                  <a:srgbClr val="1505EB"/>
                </a:solidFill>
              </a:rPr>
              <a:t>будуть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подолані</a:t>
            </a:r>
            <a:r>
              <a:rPr lang="ru-RU" sz="2000" b="1" dirty="0" smtClean="0">
                <a:solidFill>
                  <a:srgbClr val="1505EB"/>
                </a:solidFill>
              </a:rPr>
              <a:t> наукою </a:t>
            </a:r>
            <a:r>
              <a:rPr lang="ru-RU" sz="2000" b="1" dirty="0" err="1" smtClean="0">
                <a:solidFill>
                  <a:srgbClr val="1505EB"/>
                </a:solidFill>
              </a:rPr>
              <a:t>і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виведуть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наші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уявлення</a:t>
            </a:r>
            <a:r>
              <a:rPr lang="ru-RU" sz="2000" b="1" dirty="0" smtClean="0">
                <a:solidFill>
                  <a:srgbClr val="1505EB"/>
                </a:solidFill>
              </a:rPr>
              <a:t> про Космос на </a:t>
            </a:r>
            <a:r>
              <a:rPr lang="ru-RU" sz="2000" b="1" dirty="0" err="1" smtClean="0">
                <a:solidFill>
                  <a:srgbClr val="1505EB"/>
                </a:solidFill>
              </a:rPr>
              <a:t>якісно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новий</a:t>
            </a:r>
            <a:r>
              <a:rPr lang="ru-RU" sz="2000" b="1" dirty="0" smtClean="0">
                <a:solidFill>
                  <a:srgbClr val="1505EB"/>
                </a:solidFill>
              </a:rPr>
              <a:t> </a:t>
            </a:r>
            <a:r>
              <a:rPr lang="ru-RU" sz="2000" b="1" dirty="0" err="1" smtClean="0">
                <a:solidFill>
                  <a:srgbClr val="1505EB"/>
                </a:solidFill>
              </a:rPr>
              <a:t>рівень</a:t>
            </a:r>
            <a:r>
              <a:rPr lang="ru-RU" sz="2000" b="1" dirty="0" smtClean="0">
                <a:solidFill>
                  <a:srgbClr val="1505EB"/>
                </a:solidFill>
              </a:rPr>
              <a:t>.</a:t>
            </a:r>
            <a:endParaRPr lang="ru-RU" sz="2000" b="1" dirty="0">
              <a:solidFill>
                <a:srgbClr val="1505EB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035982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035982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1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C66FF"/>
                </a:solidFill>
              </a:rPr>
              <a:t>Таким чином можна зробити висновок, що життя у Всесвіті все-таки існує…   принаймні воно цілком можливе…</a:t>
            </a:r>
            <a:endParaRPr lang="ru-RU" sz="4000" b="1" dirty="0">
              <a:solidFill>
                <a:srgbClr val="CC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Висновки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14353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Життя це складна система відкрита система хімічних і біологічних сполук із високим ступенем упорядкованості, яка зберігає величезний об'єм інформації про себе і навколишній світ.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00FF"/>
                </a:solidFill>
              </a:rPr>
              <a:t>Земля за багатьма параметрами є закритою системою, тому проблема виживання людства пов'язана з освоєнням космосу.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Наша цивілізація зробила перші кроки в цьому напрямку – ми почали дослідження Сонячної системи.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00FF"/>
                </a:solidFill>
              </a:rPr>
              <a:t>У людства можуть виникнути проблеми під час установлення контактів із чужими цивілізаціями, які перебувають на вищому, у порівнянні з нами, ступені інтелекту.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0070C0"/>
                </a:solidFill>
              </a:rPr>
              <a:t>Наш </a:t>
            </a:r>
            <a:r>
              <a:rPr lang="ru-RU" sz="2000" b="1" dirty="0" err="1" smtClean="0">
                <a:solidFill>
                  <a:srgbClr val="0070C0"/>
                </a:solidFill>
              </a:rPr>
              <a:t>Всесвіт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влаштовано</a:t>
            </a:r>
            <a:r>
              <a:rPr lang="ru-RU" sz="2000" b="1" dirty="0" smtClean="0">
                <a:solidFill>
                  <a:srgbClr val="0070C0"/>
                </a:solidFill>
              </a:rPr>
              <a:t> так, </a:t>
            </a:r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 smtClean="0">
                <a:solidFill>
                  <a:srgbClr val="0070C0"/>
                </a:solidFill>
              </a:rPr>
              <a:t> в </a:t>
            </a:r>
            <a:r>
              <a:rPr lang="ru-RU" sz="2000" b="1" dirty="0" err="1" smtClean="0">
                <a:solidFill>
                  <a:srgbClr val="0070C0"/>
                </a:solidFill>
              </a:rPr>
              <a:t>ньому</a:t>
            </a:r>
            <a:r>
              <a:rPr lang="ru-RU" sz="2000" b="1" dirty="0" smtClean="0">
                <a:solidFill>
                  <a:srgbClr val="0070C0"/>
                </a:solidFill>
              </a:rPr>
              <a:t> стала </a:t>
            </a:r>
            <a:r>
              <a:rPr lang="ru-RU" sz="2000" b="1" dirty="0" err="1" smtClean="0">
                <a:solidFill>
                  <a:srgbClr val="0070C0"/>
                </a:solidFill>
              </a:rPr>
              <a:t>можливою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поява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життя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За </a:t>
            </a:r>
            <a:r>
              <a:rPr lang="ru-RU" sz="2000" b="1" dirty="0" err="1" smtClean="0">
                <a:solidFill>
                  <a:srgbClr val="0070C0"/>
                </a:solidFill>
              </a:rPr>
              <a:t>наявності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відповідних</a:t>
            </a:r>
            <a:r>
              <a:rPr lang="ru-RU" sz="2000" b="1" dirty="0" smtClean="0">
                <a:solidFill>
                  <a:srgbClr val="0070C0"/>
                </a:solidFill>
              </a:rPr>
              <a:t> умов </a:t>
            </a:r>
            <a:r>
              <a:rPr lang="ru-RU" sz="2000" b="1" dirty="0" err="1" smtClean="0">
                <a:solidFill>
                  <a:srgbClr val="0070C0"/>
                </a:solidFill>
              </a:rPr>
              <a:t>життя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може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виникнути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інших</a:t>
            </a:r>
            <a:r>
              <a:rPr lang="ru-RU" sz="2000" b="1" dirty="0" smtClean="0">
                <a:solidFill>
                  <a:srgbClr val="0070C0"/>
                </a:solidFill>
              </a:rPr>
              <a:t> планетах.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0000FF"/>
                </a:solidFill>
              </a:rPr>
              <a:t>Не </a:t>
            </a:r>
            <a:r>
              <a:rPr lang="ru-RU" sz="2000" b="1" dirty="0" err="1" smtClean="0">
                <a:solidFill>
                  <a:srgbClr val="0000FF"/>
                </a:solidFill>
              </a:rPr>
              <a:t>виключено</a:t>
            </a:r>
            <a:r>
              <a:rPr lang="ru-RU" sz="2000" b="1" dirty="0" smtClean="0">
                <a:solidFill>
                  <a:srgbClr val="0000FF"/>
                </a:solidFill>
              </a:rPr>
              <a:t>, </a:t>
            </a:r>
            <a:r>
              <a:rPr lang="ru-RU" sz="2000" b="1" dirty="0" err="1" smtClean="0">
                <a:solidFill>
                  <a:srgbClr val="0000FF"/>
                </a:solidFill>
              </a:rPr>
              <a:t>що</a:t>
            </a:r>
            <a:r>
              <a:rPr lang="ru-RU" sz="2000" b="1" dirty="0" smtClean="0">
                <a:solidFill>
                  <a:srgbClr val="0000FF"/>
                </a:solidFill>
              </a:rPr>
              <a:t> в </a:t>
            </a:r>
            <a:r>
              <a:rPr lang="ru-RU" sz="2000" b="1" dirty="0" err="1" smtClean="0">
                <a:solidFill>
                  <a:srgbClr val="0000FF"/>
                </a:solidFill>
              </a:rPr>
              <a:t>матеріальному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Космосі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існує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нескінчена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кількість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різних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всесвітів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393172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6" name="Стрелка вправо 5">
            <a:hlinkClick r:id="rId3" action="ppaction://hlinkfile"/>
          </p:cNvPr>
          <p:cNvSpPr/>
          <p:nvPr/>
        </p:nvSpPr>
        <p:spPr>
          <a:xfrm>
            <a:off x="7215206" y="5929330"/>
            <a:ext cx="1500198" cy="64291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505EB"/>
                </a:solidFill>
              </a:rPr>
              <a:t>Вправа 5</a:t>
            </a:r>
            <a:endParaRPr lang="ru-RU" b="1" dirty="0">
              <a:solidFill>
                <a:srgbClr val="1505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Домашнє завдання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429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70C0"/>
                </a:solidFill>
              </a:rPr>
              <a:t>Прочитати </a:t>
            </a:r>
            <a:r>
              <a:rPr lang="uk-UA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§ 17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70C0"/>
                </a:solidFill>
              </a:rPr>
              <a:t>Повторити §1-16, підготуватися до контрольної роботи</a:t>
            </a:r>
            <a:endParaRPr lang="uk-UA" sz="2400" b="1" dirty="0" smtClean="0">
              <a:solidFill>
                <a:srgbClr val="0070C0"/>
              </a:solidFill>
              <a:latin typeface="Courier New"/>
              <a:cs typeface="Courier New"/>
            </a:endParaRP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Завдання для спостереження Вправа 14 ст.137</a:t>
            </a:r>
          </a:p>
          <a:p>
            <a:pPr>
              <a:lnSpc>
                <a:spcPct val="150000"/>
              </a:lnSpc>
              <a:buNone/>
            </a:pPr>
            <a:r>
              <a:rPr lang="uk-UA" sz="2400" b="1" u="sng" dirty="0" smtClean="0">
                <a:solidFill>
                  <a:srgbClr val="0070C0"/>
                </a:solidFill>
                <a:latin typeface="Courier New"/>
                <a:cs typeface="Courier New"/>
              </a:rPr>
              <a:t>Підготувати </a:t>
            </a:r>
            <a:r>
              <a:rPr lang="uk-UA" sz="2400" b="1" u="sng" dirty="0" err="1" smtClean="0">
                <a:solidFill>
                  <a:srgbClr val="0070C0"/>
                </a:solidFill>
                <a:latin typeface="Courier New"/>
                <a:cs typeface="Courier New"/>
              </a:rPr>
              <a:t>повідомленя</a:t>
            </a:r>
            <a:r>
              <a:rPr lang="uk-UA" sz="2400" b="1" u="sng" dirty="0" smtClean="0">
                <a:solidFill>
                  <a:srgbClr val="0070C0"/>
                </a:solidFill>
                <a:latin typeface="Courier New"/>
                <a:cs typeface="Courier New"/>
              </a:rPr>
              <a:t>, буклети, бюлетені, презентації: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dirty="0" smtClean="0">
                <a:solidFill>
                  <a:srgbClr val="1505EB"/>
                </a:solidFill>
              </a:rPr>
              <a:t>Поняття життя і цивілізації.</a:t>
            </a:r>
            <a:endParaRPr lang="ru-RU" sz="1600" b="1" dirty="0" smtClean="0">
              <a:solidFill>
                <a:srgbClr val="1505EB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dirty="0" smtClean="0">
                <a:solidFill>
                  <a:srgbClr val="1505EB"/>
                </a:solidFill>
              </a:rPr>
              <a:t>Пошуки життя у Всесвіті.</a:t>
            </a:r>
            <a:endParaRPr lang="ru-RU" sz="1600" b="1" dirty="0" smtClean="0">
              <a:solidFill>
                <a:srgbClr val="1505EB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dirty="0" smtClean="0">
                <a:solidFill>
                  <a:srgbClr val="1505EB"/>
                </a:solidFill>
              </a:rPr>
              <a:t>Антропний принцип та еволюційний зв'язок різних форм руху матерії у Всесвіт</a:t>
            </a:r>
            <a:endParaRPr lang="ru-RU" sz="2400" b="1" dirty="0" smtClean="0">
              <a:solidFill>
                <a:srgbClr val="1505EB"/>
              </a:solidFill>
            </a:endParaRPr>
          </a:p>
          <a:p>
            <a:pPr lvl="1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321734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Після цього уроку ви зможете: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072494" cy="3214709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uk-UA" sz="2300" b="1" dirty="0" smtClean="0">
                <a:solidFill>
                  <a:srgbClr val="0070C0"/>
                </a:solidFill>
              </a:rPr>
              <a:t>навести приклади пошуку життя на інших планетах Сонячної системи; міжнародних наукових проектів з пошуку життя у Всесвіті;</a:t>
            </a:r>
            <a:endParaRPr lang="ru-RU" sz="2300" b="1" dirty="0" smtClean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300" b="1" dirty="0" smtClean="0">
                <a:solidFill>
                  <a:srgbClr val="0070C0"/>
                </a:solidFill>
              </a:rPr>
              <a:t>характеризувати зв’язок між основними фундаментальними константами й життям; гіпотезу про існування інших Всесвітів;</a:t>
            </a:r>
            <a:endParaRPr lang="ru-RU" sz="2300" b="1" dirty="0" smtClean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300" b="1" dirty="0" smtClean="0">
                <a:solidFill>
                  <a:srgbClr val="0070C0"/>
                </a:solidFill>
              </a:rPr>
              <a:t>описати імовірність існування життя на інших планетах; </a:t>
            </a:r>
            <a:endParaRPr lang="ru-RU" sz="2300" b="1" dirty="0" smtClean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300" b="1" dirty="0" smtClean="0">
                <a:solidFill>
                  <a:srgbClr val="0070C0"/>
                </a:solidFill>
              </a:rPr>
              <a:t>пояснити антропний принцип;</a:t>
            </a:r>
            <a:endParaRPr lang="ru-RU" sz="2300" b="1" dirty="0" smtClean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300" b="1" dirty="0" smtClean="0">
                <a:solidFill>
                  <a:srgbClr val="0070C0"/>
                </a:solidFill>
              </a:rPr>
              <a:t>зрозуміти особливості, що роблять Землю унікальною планетою Сонячної системи; щодо існування позаземного життя у Всесвіті; щодо унікальності нашого Всесвіту.</a:t>
            </a:r>
            <a:endParaRPr lang="ru-RU" sz="23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5669" b="5442"/>
          <a:stretch>
            <a:fillRect/>
          </a:stretch>
        </p:blipFill>
        <p:spPr bwMode="auto">
          <a:xfrm>
            <a:off x="1785918" y="4000504"/>
            <a:ext cx="5143536" cy="257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B050"/>
                </a:solidFill>
              </a:rPr>
              <a:t>  </a:t>
            </a:r>
            <a:r>
              <a:rPr lang="uk-UA" b="1" dirty="0" err="1" smtClean="0">
                <a:solidFill>
                  <a:srgbClr val="00B050"/>
                </a:solidFill>
              </a:rPr>
              <a:t>“Вважати</a:t>
            </a:r>
            <a:r>
              <a:rPr lang="uk-UA" b="1" dirty="0" smtClean="0">
                <a:solidFill>
                  <a:srgbClr val="00B050"/>
                </a:solidFill>
              </a:rPr>
              <a:t> Землю єдиним заселеним світом було б так само безглуздо,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00B050"/>
                </a:solidFill>
              </a:rPr>
              <a:t>    як стверджувати, що на величезному засіяному полі міг би вирости лише один </a:t>
            </a:r>
            <a:r>
              <a:rPr lang="uk-UA" b="1" dirty="0" err="1" smtClean="0">
                <a:solidFill>
                  <a:srgbClr val="00B050"/>
                </a:solidFill>
              </a:rPr>
              <a:t>колосок”</a:t>
            </a:r>
            <a:endParaRPr lang="uk-UA" b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uk-UA" sz="2800" b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</a:t>
            </a:r>
            <a:r>
              <a:rPr lang="uk-UA" sz="2800" b="1" dirty="0" err="1" smtClean="0">
                <a:solidFill>
                  <a:srgbClr val="00B050"/>
                </a:solidFill>
              </a:rPr>
              <a:t>Митридор</a:t>
            </a:r>
            <a:r>
              <a:rPr lang="uk-UA" sz="2800" b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(ІІІ ст. до н.е.)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21734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Антропний принцип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uk-UA" sz="2400" b="1" dirty="0" smtClean="0">
                <a:solidFill>
                  <a:srgbClr val="0070C0"/>
                </a:solidFill>
              </a:rPr>
              <a:t>Антропний принцип (грецьке </a:t>
            </a:r>
            <a:r>
              <a:rPr lang="uk-UA" sz="2400" b="1" dirty="0" err="1" smtClean="0">
                <a:solidFill>
                  <a:srgbClr val="0070C0"/>
                </a:solidFill>
              </a:rPr>
              <a:t>антропос</a:t>
            </a:r>
            <a:r>
              <a:rPr lang="uk-UA" sz="2400" b="1" dirty="0" smtClean="0">
                <a:solidFill>
                  <a:srgbClr val="0070C0"/>
                </a:solidFill>
              </a:rPr>
              <a:t> – людина) - філософська основа космології. Вперше сформулював фізик Б. Картер у 1974 р.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00B050"/>
                </a:solidFill>
              </a:rPr>
              <a:t>“МИ СПОСТЕРІГАЄМО ВСЕСВІТ ТАКИМ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00B050"/>
                </a:solidFill>
              </a:rPr>
              <a:t> ЯКИМ МИ ЙОГО БАЧИМО,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00B050"/>
                </a:solidFill>
              </a:rPr>
              <a:t>БО МИ ІСНУЄМО”</a:t>
            </a:r>
          </a:p>
          <a:p>
            <a:pPr>
              <a:buBlip>
                <a:blip r:embed="rId2"/>
              </a:buBlip>
            </a:pPr>
            <a:r>
              <a:rPr lang="uk-UA" sz="2400" b="1" dirty="0" smtClean="0">
                <a:solidFill>
                  <a:srgbClr val="0070C0"/>
                </a:solidFill>
              </a:rPr>
              <a:t>Основне запитання – які властивості Всесвіту забезпечують наше існування?</a:t>
            </a:r>
          </a:p>
          <a:p>
            <a:pPr>
              <a:buBlip>
                <a:blip r:embed="rId2"/>
              </a:buBlip>
            </a:pPr>
            <a:r>
              <a:rPr lang="uk-UA" sz="2400" b="1" dirty="0" smtClean="0">
                <a:solidFill>
                  <a:srgbClr val="0070C0"/>
                </a:solidFill>
              </a:rPr>
              <a:t>Можливо десь у космосі існують інші світи з іншими параметрами, але там не має розумних істот, які б могли описати своє буття і передати цю інформацію з минулого в майбутнє.</a:t>
            </a:r>
          </a:p>
          <a:p>
            <a:pPr>
              <a:buBlip>
                <a:blip r:embed="rId2"/>
              </a:buBlip>
            </a:pPr>
            <a:endParaRPr lang="uk-UA" sz="2000" b="1" dirty="0" smtClean="0">
              <a:solidFill>
                <a:srgbClr val="00B050"/>
              </a:solidFill>
            </a:endParaRPr>
          </a:p>
          <a:p>
            <a:pPr>
              <a:buBlip>
                <a:blip r:embed="rId2"/>
              </a:buBlip>
            </a:pPr>
            <a:endParaRPr lang="uk-UA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           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21734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 dirty="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54" y="642918"/>
            <a:ext cx="835824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 smtClean="0">
                <a:solidFill>
                  <a:schemeClr val="hlink"/>
                </a:solidFill>
              </a:rPr>
              <a:t>Життя</a:t>
            </a:r>
            <a:r>
              <a:rPr lang="ru-RU" sz="2800" b="1" dirty="0" smtClean="0">
                <a:solidFill>
                  <a:schemeClr val="hlink"/>
                </a:solidFill>
              </a:rPr>
              <a:t>: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marL="176213" indent="-176213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</a:rPr>
              <a:t> точки </a:t>
            </a:r>
            <a:r>
              <a:rPr lang="ru-RU" sz="2000" b="1" dirty="0" err="1" smtClean="0">
                <a:solidFill>
                  <a:srgbClr val="0070C0"/>
                </a:solidFill>
              </a:rPr>
              <a:t>зору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природознавства</a:t>
            </a:r>
            <a:r>
              <a:rPr lang="ru-RU" sz="2000" b="1" dirty="0" smtClean="0">
                <a:solidFill>
                  <a:srgbClr val="0070C0"/>
                </a:solidFill>
              </a:rPr>
              <a:t> — </a:t>
            </a:r>
            <a:r>
              <a:rPr lang="ru-RU" sz="2000" b="1" dirty="0" err="1" smtClean="0">
                <a:solidFill>
                  <a:srgbClr val="0070C0"/>
                </a:solidFill>
              </a:rPr>
              <a:t>це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динамічний</a:t>
            </a:r>
            <a:r>
              <a:rPr lang="ru-RU" sz="2000" b="1" dirty="0" smtClean="0">
                <a:solidFill>
                  <a:srgbClr val="0070C0"/>
                </a:solidFill>
              </a:rPr>
              <a:t> стан </a:t>
            </a:r>
            <a:r>
              <a:rPr lang="ru-RU" sz="2000" b="1" dirty="0" err="1" smtClean="0">
                <a:solidFill>
                  <a:srgbClr val="0070C0"/>
                </a:solidFill>
              </a:rPr>
              <a:t>організму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який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полягає</a:t>
            </a:r>
            <a:r>
              <a:rPr lang="ru-RU" sz="2000" b="1" dirty="0" smtClean="0">
                <a:solidFill>
                  <a:srgbClr val="0070C0"/>
                </a:solidFill>
              </a:rPr>
              <a:t> в </a:t>
            </a:r>
            <a:r>
              <a:rPr lang="ru-RU" sz="2000" b="1" dirty="0" err="1" smtClean="0">
                <a:solidFill>
                  <a:srgbClr val="0070C0"/>
                </a:solidFill>
              </a:rPr>
              <a:t>неперервності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процесів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обміну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матерією</a:t>
            </a:r>
            <a:r>
              <a:rPr lang="ru-RU" sz="2000" b="1" dirty="0" smtClean="0">
                <a:solidFill>
                  <a:srgbClr val="0070C0"/>
                </a:solidFill>
              </a:rPr>
              <a:t> та </a:t>
            </a:r>
            <a:r>
              <a:rPr lang="ru-RU" sz="2000" b="1" dirty="0" err="1" smtClean="0">
                <a:solidFill>
                  <a:srgbClr val="0070C0"/>
                </a:solidFill>
              </a:rPr>
              <a:t>енергією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із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зовнішнім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середовищем</a:t>
            </a:r>
            <a:r>
              <a:rPr lang="ru-RU" sz="2000" b="1" dirty="0" smtClean="0">
                <a:solidFill>
                  <a:srgbClr val="0070C0"/>
                </a:solidFill>
              </a:rPr>
              <a:t>;</a:t>
            </a:r>
          </a:p>
          <a:p>
            <a:pPr marL="176213" indent="-176213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це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високоорганізований</a:t>
            </a:r>
            <a:r>
              <a:rPr lang="ru-RU" sz="2000" b="1" dirty="0" smtClean="0">
                <a:solidFill>
                  <a:srgbClr val="0070C0"/>
                </a:solidFill>
              </a:rPr>
              <a:t> стан </a:t>
            </a:r>
            <a:r>
              <a:rPr lang="ru-RU" sz="2000" b="1" dirty="0" err="1" smtClean="0">
                <a:solidFill>
                  <a:srgbClr val="0070C0"/>
                </a:solidFill>
              </a:rPr>
              <a:t>речовини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здатний</a:t>
            </a:r>
            <a:r>
              <a:rPr lang="ru-RU" sz="2000" b="1" dirty="0" smtClean="0">
                <a:solidFill>
                  <a:srgbClr val="0070C0"/>
                </a:solidFill>
              </a:rPr>
              <a:t> до </a:t>
            </a:r>
            <a:r>
              <a:rPr lang="ru-RU" sz="2000" b="1" dirty="0" err="1" smtClean="0">
                <a:solidFill>
                  <a:srgbClr val="0070C0"/>
                </a:solidFill>
              </a:rPr>
              <a:t>самовідтворення</a:t>
            </a:r>
            <a:r>
              <a:rPr lang="ru-RU" sz="2000" b="1" dirty="0" smtClean="0">
                <a:solidFill>
                  <a:srgbClr val="0070C0"/>
                </a:solidFill>
              </a:rPr>
              <a:t> за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допомогою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певним</a:t>
            </a:r>
            <a:r>
              <a:rPr lang="ru-RU" sz="2000" b="1" dirty="0" smtClean="0">
                <a:solidFill>
                  <a:srgbClr val="0070C0"/>
                </a:solidFill>
              </a:rPr>
              <a:t> чиним </a:t>
            </a:r>
            <a:r>
              <a:rPr lang="ru-RU" sz="2000" b="1" dirty="0" err="1" smtClean="0">
                <a:solidFill>
                  <a:srgbClr val="0070C0"/>
                </a:solidFill>
              </a:rPr>
              <a:t>кодованих</a:t>
            </a:r>
            <a:r>
              <a:rPr lang="ru-RU" sz="2000" b="1" dirty="0" smtClean="0">
                <a:solidFill>
                  <a:srgbClr val="0070C0"/>
                </a:solidFill>
              </a:rPr>
              <a:t> молекул </a:t>
            </a:r>
            <a:r>
              <a:rPr lang="ru-RU" sz="2000" b="1" dirty="0" err="1" smtClean="0">
                <a:solidFill>
                  <a:srgbClr val="0070C0"/>
                </a:solidFill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</a:rPr>
              <a:t> до </a:t>
            </a:r>
            <a:r>
              <a:rPr lang="ru-RU" sz="2000" b="1" dirty="0" err="1" smtClean="0">
                <a:solidFill>
                  <a:srgbClr val="0070C0"/>
                </a:solidFill>
              </a:rPr>
              <a:t>обміну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навколишнім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середовищем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речовиною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енергією</a:t>
            </a:r>
            <a:r>
              <a:rPr lang="ru-RU" sz="2000" b="1" dirty="0" smtClean="0">
                <a:solidFill>
                  <a:srgbClr val="0070C0"/>
                </a:solidFill>
              </a:rPr>
              <a:t> та </a:t>
            </a:r>
            <a:r>
              <a:rPr lang="ru-RU" sz="2000" b="1" dirty="0" err="1" smtClean="0">
                <a:solidFill>
                  <a:srgbClr val="0070C0"/>
                </a:solidFill>
              </a:rPr>
              <a:t>інформацією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40" y="3214686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err="1" smtClean="0">
                <a:solidFill>
                  <a:srgbClr val="1505EB"/>
                </a:solidFill>
              </a:rPr>
              <a:t>Властивості</a:t>
            </a:r>
            <a:r>
              <a:rPr lang="ru-RU" sz="2000" b="1" dirty="0" smtClean="0">
                <a:solidFill>
                  <a:srgbClr val="1505EB"/>
                </a:solidFill>
              </a:rPr>
              <a:t>  живого </a:t>
            </a:r>
            <a:r>
              <a:rPr lang="ru-RU" sz="2000" b="1" dirty="0" err="1" smtClean="0">
                <a:solidFill>
                  <a:srgbClr val="1505EB"/>
                </a:solidFill>
              </a:rPr>
              <a:t>організму</a:t>
            </a:r>
            <a:endParaRPr lang="ru-RU" sz="2000" b="1" dirty="0" smtClean="0">
              <a:solidFill>
                <a:srgbClr val="1505EB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здатність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долати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наростання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ентропії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rgbClr val="0070C0"/>
                </a:solidFill>
              </a:rPr>
              <a:t>пристосованість</a:t>
            </a:r>
            <a:r>
              <a:rPr lang="ru-RU" sz="2000" b="1" dirty="0" smtClean="0">
                <a:solidFill>
                  <a:srgbClr val="0070C0"/>
                </a:solidFill>
              </a:rPr>
              <a:t> до </a:t>
            </a:r>
            <a:r>
              <a:rPr lang="ru-RU" sz="2000" b="1" dirty="0" err="1" smtClean="0">
                <a:solidFill>
                  <a:srgbClr val="0070C0"/>
                </a:solidFill>
              </a:rPr>
              <a:t>існування</a:t>
            </a:r>
            <a:r>
              <a:rPr lang="ru-RU" sz="2000" b="1" dirty="0" smtClean="0">
                <a:solidFill>
                  <a:srgbClr val="0070C0"/>
                </a:solidFill>
              </a:rPr>
              <a:t> в </a:t>
            </a:r>
            <a:r>
              <a:rPr lang="ru-RU" sz="2000" b="1" dirty="0" err="1" smtClean="0">
                <a:solidFill>
                  <a:srgbClr val="0070C0"/>
                </a:solidFill>
              </a:rPr>
              <a:t>даних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умовах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оточуючого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середовища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rgbClr val="0070C0"/>
                </a:solidFill>
              </a:rPr>
              <a:t>пристосовність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всіх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частин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організму</a:t>
            </a:r>
            <a:r>
              <a:rPr lang="ru-RU" sz="2000" b="1" dirty="0" smtClean="0">
                <a:solidFill>
                  <a:srgbClr val="0070C0"/>
                </a:solidFill>
              </a:rPr>
              <a:t> (молекул, </a:t>
            </a:r>
            <a:r>
              <a:rPr lang="ru-RU" sz="2000" b="1" dirty="0" err="1" smtClean="0">
                <a:solidFill>
                  <a:srgbClr val="0070C0"/>
                </a:solidFill>
              </a:rPr>
              <a:t>клітин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органів</a:t>
            </a:r>
            <a:r>
              <a:rPr lang="ru-RU" sz="2000" b="1" dirty="0" smtClean="0">
                <a:solidFill>
                  <a:srgbClr val="0070C0"/>
                </a:solidFill>
              </a:rPr>
              <a:t>) до </a:t>
            </a:r>
            <a:r>
              <a:rPr lang="ru-RU" sz="2000" b="1" dirty="0" err="1" smtClean="0">
                <a:solidFill>
                  <a:srgbClr val="0070C0"/>
                </a:solidFill>
              </a:rPr>
              <a:t>виконуваних</a:t>
            </a:r>
            <a:r>
              <a:rPr lang="ru-RU" sz="2000" b="1" dirty="0" smtClean="0">
                <a:solidFill>
                  <a:srgbClr val="0070C0"/>
                </a:solidFill>
              </a:rPr>
              <a:t> в </a:t>
            </a:r>
            <a:r>
              <a:rPr lang="ru-RU" sz="2000" b="1" dirty="0" err="1" smtClean="0">
                <a:solidFill>
                  <a:srgbClr val="0070C0"/>
                </a:solidFill>
              </a:rPr>
              <a:t>життєвому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процесі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функцій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rgbClr val="0070C0"/>
                </a:solidFill>
              </a:rPr>
              <a:t>здатність</a:t>
            </a:r>
            <a:r>
              <a:rPr lang="ru-RU" sz="2000" b="1" dirty="0" smtClean="0">
                <a:solidFill>
                  <a:srgbClr val="0070C0"/>
                </a:solidFill>
              </a:rPr>
              <a:t> до </a:t>
            </a:r>
            <a:r>
              <a:rPr lang="ru-RU" sz="2000" b="1" dirty="0" err="1" smtClean="0">
                <a:solidFill>
                  <a:srgbClr val="0070C0"/>
                </a:solidFill>
              </a:rPr>
              <a:t>збереження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передачі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спадкової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інформації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Ми </a:t>
            </a:r>
            <a:r>
              <a:rPr lang="ru-RU" sz="2000" b="1" dirty="0" err="1" smtClean="0">
                <a:solidFill>
                  <a:srgbClr val="C00000"/>
                </a:solidFill>
              </a:rPr>
              <a:t>ма</a:t>
            </a:r>
            <a:r>
              <a:rPr lang="uk-UA" sz="2000" b="1" dirty="0" err="1" smtClean="0">
                <a:solidFill>
                  <a:srgbClr val="C00000"/>
                </a:solidFill>
              </a:rPr>
              <a:t>ємо</a:t>
            </a:r>
            <a:r>
              <a:rPr lang="uk-UA" sz="2000" b="1" dirty="0" smtClean="0">
                <a:solidFill>
                  <a:srgbClr val="C00000"/>
                </a:solidFill>
              </a:rPr>
              <a:t> лише один приклад прояву життя – знання про життя на Землі.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rgbClr val="C00000"/>
                </a:solidFill>
              </a:rPr>
              <a:t>Життя на Землі ґрунтується на сполуках вуглецю, розчинником для яких є вода.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rgbClr val="C00000"/>
                </a:solidFill>
              </a:rPr>
              <a:t>Життя на інших планетах може дуже сильно відрізнятися від земного.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4285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Що таке </a:t>
            </a:r>
            <a:r>
              <a:rPr lang="uk-UA" sz="2800" b="1" dirty="0" smtClean="0">
                <a:solidFill>
                  <a:srgbClr val="C00000"/>
                </a:solidFill>
              </a:rPr>
              <a:t>життя?</a:t>
            </a:r>
            <a:endParaRPr lang="ru-RU" sz="2800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rot="16200000">
            <a:off x="4464819" y="-275036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 dirty="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Що таке життя, умови його існування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Астрономічні </a:t>
            </a:r>
            <a:r>
              <a:rPr lang="uk-UA" sz="2000" b="1" dirty="0" smtClean="0">
                <a:solidFill>
                  <a:srgbClr val="0070C0"/>
                </a:solidFill>
              </a:rPr>
              <a:t>спостереження показують, що параметри орбіти Землі, її маса, радіус і хімічний склад найбільш сприятливі для існування життя. 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Стабільне Сонце, яке протягом кількох мільярдів років майже не змінює своєї світності.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Навіть розширення Всесвіту теж сприяє існуванню життя, бо при фазі стиснення все живе загинуло б від жорсткої радіації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        </a:t>
            </a:r>
            <a:r>
              <a:rPr lang="uk-UA" sz="2000" b="1" i="1" dirty="0" smtClean="0">
                <a:solidFill>
                  <a:srgbClr val="C00000"/>
                </a:solidFill>
              </a:rPr>
              <a:t>все суще в космосі існує для того, щоб на Землі жили розумні люди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           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21734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Стрелка вправо 12">
            <a:hlinkClick r:id="rId3" action="ppaction://hlinkfile"/>
          </p:cNvPr>
          <p:cNvSpPr/>
          <p:nvPr/>
        </p:nvSpPr>
        <p:spPr>
          <a:xfrm>
            <a:off x="7215206" y="5929330"/>
            <a:ext cx="1500198" cy="64291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505EB"/>
                </a:solidFill>
              </a:rPr>
              <a:t>Вправа 1</a:t>
            </a:r>
            <a:endParaRPr lang="ru-RU" b="1" dirty="0">
              <a:solidFill>
                <a:srgbClr val="1505EB"/>
              </a:solidFill>
            </a:endParaRPr>
          </a:p>
        </p:txBody>
      </p:sp>
      <p:pic>
        <p:nvPicPr>
          <p:cNvPr id="12290" name="Picture 2" descr="&amp;Zcy;&amp;acy;&amp;khcy;&amp;vcy;&amp;acy;&amp;tcy;&amp;ycy;&amp;vcy;&amp;acy;&amp;yucy;&amp;shchcy;&amp;icy;&amp;iecy; &amp;kcy;&amp;acy;&amp;dcy;&amp;rcy;&amp;ycy; &amp;icy;&amp;zcy; &amp;acy;&amp;mcy;&amp;acy;&amp;zcy;&amp;ocy;&amp;ncy;&amp;scy;&amp;kcy;&amp;icy;&amp;khcy; &amp;lcy;&amp;iecy;&amp;scy;&amp;ocy;&amp;vcy; (46 &amp;fcy;&amp;ocy;&amp;tcy;&amp;ocy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929065"/>
            <a:ext cx="6000792" cy="2928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Життя як відкрита система, яка зберігає та передає інформацію з минулого в майбутнє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054617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endParaRPr lang="uk-UA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endParaRPr lang="uk-UA" sz="20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107421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428736"/>
            <a:ext cx="82868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Blip>
                <a:blip r:embed="rId3"/>
              </a:buBlip>
            </a:pPr>
            <a:r>
              <a:rPr lang="uk-UA" dirty="0" smtClean="0"/>
              <a:t>  </a:t>
            </a:r>
            <a:r>
              <a:rPr lang="uk-UA" sz="2000" b="1" dirty="0" err="1" smtClean="0">
                <a:solidFill>
                  <a:srgbClr val="0070C0"/>
                </a:solidFill>
              </a:rPr>
              <a:t>Синергетика</a:t>
            </a:r>
            <a:r>
              <a:rPr lang="uk-UA" sz="2000" b="1" dirty="0" smtClean="0">
                <a:solidFill>
                  <a:srgbClr val="0070C0"/>
                </a:solidFill>
              </a:rPr>
              <a:t> – наука, що вивчає закони та еволюцію складних систем.</a:t>
            </a:r>
          </a:p>
          <a:p>
            <a:pPr marL="177800" indent="-177800">
              <a:buBlip>
                <a:blip r:embed="rId3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  Живий організм – складна відкрита система з хімічних і біологічних сполук, яка має високу ступінь упорядкованості та зберігає величезний об</a:t>
            </a:r>
            <a:r>
              <a:rPr lang="en-US" sz="2000" b="1" dirty="0" smtClean="0">
                <a:solidFill>
                  <a:srgbClr val="0070C0"/>
                </a:solidFill>
              </a:rPr>
              <a:t>’</a:t>
            </a:r>
            <a:r>
              <a:rPr lang="uk-UA" sz="2000" b="1" dirty="0" smtClean="0">
                <a:solidFill>
                  <a:srgbClr val="0070C0"/>
                </a:solidFill>
              </a:rPr>
              <a:t>є</a:t>
            </a:r>
            <a:r>
              <a:rPr lang="ru-RU" sz="2000" b="1" dirty="0" smtClean="0">
                <a:solidFill>
                  <a:srgbClr val="0070C0"/>
                </a:solidFill>
              </a:rPr>
              <a:t>м</a:t>
            </a:r>
            <a:r>
              <a:rPr lang="uk-UA" sz="2000" b="1" dirty="0" smtClean="0">
                <a:solidFill>
                  <a:srgbClr val="0070C0"/>
                </a:solidFill>
              </a:rPr>
              <a:t> інформації про себе і навколишній світ.</a:t>
            </a:r>
          </a:p>
          <a:p>
            <a:pPr marL="177800" indent="-177800">
              <a:buBlip>
                <a:blip r:embed="rId3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  Об</a:t>
            </a:r>
            <a:r>
              <a:rPr lang="en-US" sz="2000" b="1" dirty="0" smtClean="0">
                <a:solidFill>
                  <a:srgbClr val="0070C0"/>
                </a:solidFill>
              </a:rPr>
              <a:t>’</a:t>
            </a:r>
            <a:r>
              <a:rPr lang="uk-UA" sz="2000" b="1" dirty="0" err="1" smtClean="0">
                <a:solidFill>
                  <a:srgbClr val="0070C0"/>
                </a:solidFill>
              </a:rPr>
              <a:t>єм</a:t>
            </a:r>
            <a:r>
              <a:rPr lang="uk-UA" sz="2000" b="1" dirty="0" smtClean="0">
                <a:solidFill>
                  <a:srgbClr val="0070C0"/>
                </a:solidFill>
              </a:rPr>
              <a:t> інформації однієї клітини  живої істоти більший у мільярди разів, ніж зберігають сучасні </a:t>
            </a:r>
            <a:r>
              <a:rPr lang="uk-UA" sz="2000" b="1" dirty="0" err="1" smtClean="0">
                <a:solidFill>
                  <a:srgbClr val="0070C0"/>
                </a:solidFill>
              </a:rPr>
              <a:t>комп</a:t>
            </a:r>
            <a:r>
              <a:rPr lang="en-US" sz="2000" b="1" dirty="0" smtClean="0">
                <a:solidFill>
                  <a:srgbClr val="0070C0"/>
                </a:solidFill>
              </a:rPr>
              <a:t>’</a:t>
            </a:r>
            <a:r>
              <a:rPr lang="uk-UA" sz="2000" b="1" dirty="0" err="1" smtClean="0">
                <a:solidFill>
                  <a:srgbClr val="0070C0"/>
                </a:solidFill>
              </a:rPr>
              <a:t>ютерні</a:t>
            </a:r>
            <a:r>
              <a:rPr lang="uk-UA" sz="2000" b="1" dirty="0" smtClean="0">
                <a:solidFill>
                  <a:srgbClr val="0070C0"/>
                </a:solidFill>
              </a:rPr>
              <a:t> диски.</a:t>
            </a:r>
          </a:p>
          <a:p>
            <a:pPr marL="177800" indent="-177800">
              <a:buBlip>
                <a:blip r:embed="rId3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 Біологічна еволюція живих організмів розвивалась у напрямку збільшення об</a:t>
            </a:r>
            <a:r>
              <a:rPr lang="en-US" sz="2000" b="1" dirty="0" smtClean="0">
                <a:solidFill>
                  <a:srgbClr val="0070C0"/>
                </a:solidFill>
              </a:rPr>
              <a:t>’</a:t>
            </a:r>
            <a:r>
              <a:rPr lang="uk-UA" sz="2000" b="1" dirty="0" err="1" smtClean="0">
                <a:solidFill>
                  <a:srgbClr val="0070C0"/>
                </a:solidFill>
              </a:rPr>
              <a:t>єму</a:t>
            </a:r>
            <a:r>
              <a:rPr lang="uk-UA" sz="2000" b="1" dirty="0" smtClean="0">
                <a:solidFill>
                  <a:srgbClr val="0070C0"/>
                </a:solidFill>
              </a:rPr>
              <a:t> інформації.</a:t>
            </a:r>
          </a:p>
          <a:p>
            <a:pPr marL="177800" indent="-177800">
              <a:buBlip>
                <a:blip r:embed="rId3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 Гігантський стрибок у збільшенні потоку інформації відбувся 100 000 років тому з появою розумної людини – Н</a:t>
            </a:r>
            <a:r>
              <a:rPr lang="en-US" sz="2000" b="1" dirty="0" err="1" smtClean="0">
                <a:solidFill>
                  <a:srgbClr val="0070C0"/>
                </a:solidFill>
              </a:rPr>
              <a:t>omo</a:t>
            </a:r>
            <a:r>
              <a:rPr lang="en-US" sz="2000" b="1" dirty="0" smtClean="0">
                <a:solidFill>
                  <a:srgbClr val="0070C0"/>
                </a:solidFill>
              </a:rPr>
              <a:t> sapiens.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marL="177800" indent="-177800">
              <a:buBlip>
                <a:blip r:embed="rId3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 Майже всі тварини для обміну інформацією  користуються звуками, але тільки розумна людина для збереження інформації почала застосовувати різноманітні  знаки і символи, які з часом перетворилися на писемність.</a:t>
            </a:r>
          </a:p>
          <a:p>
            <a:pPr marL="177800" indent="-177800">
              <a:buBlip>
                <a:blip r:embed="rId3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 Використання </a:t>
            </a:r>
            <a:r>
              <a:rPr lang="uk-UA" sz="2000" b="1" dirty="0" err="1" smtClean="0">
                <a:solidFill>
                  <a:srgbClr val="0070C0"/>
                </a:solidFill>
              </a:rPr>
              <a:t>комп</a:t>
            </a:r>
            <a:r>
              <a:rPr lang="en-US" sz="2000" b="1" dirty="0" smtClean="0">
                <a:solidFill>
                  <a:srgbClr val="0070C0"/>
                </a:solidFill>
              </a:rPr>
              <a:t>’</a:t>
            </a:r>
            <a:r>
              <a:rPr lang="uk-UA" sz="2000" b="1" dirty="0" err="1" smtClean="0">
                <a:solidFill>
                  <a:srgbClr val="0070C0"/>
                </a:solidFill>
              </a:rPr>
              <a:t>ютерів</a:t>
            </a:r>
            <a:r>
              <a:rPr lang="uk-UA" sz="2000" b="1" dirty="0" smtClean="0">
                <a:solidFill>
                  <a:srgbClr val="0070C0"/>
                </a:solidFill>
              </a:rPr>
              <a:t> сприяє збільшенню потоку інформації якою володіє людство.</a:t>
            </a:r>
          </a:p>
          <a:p>
            <a:pPr>
              <a:buBlip>
                <a:blip r:embed="rId3"/>
              </a:buBlip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трелка вправо 6">
            <a:hlinkClick r:id="rId4" action="ppaction://hlinkfile"/>
          </p:cNvPr>
          <p:cNvSpPr/>
          <p:nvPr/>
        </p:nvSpPr>
        <p:spPr>
          <a:xfrm>
            <a:off x="7215206" y="6072230"/>
            <a:ext cx="1500198" cy="64291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505EB"/>
                </a:solidFill>
              </a:rPr>
              <a:t>Вправа 2</a:t>
            </a:r>
            <a:endParaRPr lang="ru-RU" b="1" dirty="0">
              <a:solidFill>
                <a:srgbClr val="1505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Проблеми контактів із позаземними цивілізаціями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358246" cy="492922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Контакти між цивілізаціями – це обмін інформацією, що збільшить об</a:t>
            </a:r>
            <a:r>
              <a:rPr lang="en-US" sz="2000" b="1" dirty="0" smtClean="0">
                <a:solidFill>
                  <a:srgbClr val="0070C0"/>
                </a:solidFill>
              </a:rPr>
              <a:t>’</a:t>
            </a:r>
            <a:r>
              <a:rPr lang="uk-UA" sz="2000" b="1" dirty="0" err="1" smtClean="0">
                <a:solidFill>
                  <a:srgbClr val="0070C0"/>
                </a:solidFill>
              </a:rPr>
              <a:t>єм</a:t>
            </a:r>
            <a:r>
              <a:rPr lang="uk-UA" sz="2000" b="1" dirty="0" smtClean="0">
                <a:solidFill>
                  <a:srgbClr val="0070C0"/>
                </a:solidFill>
              </a:rPr>
              <a:t> інформації, за теорією біологічної еволюції, цей процес буде прогресивним.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ТИПИ КОНТАКТІВ МІЖ ЦИВІЛІЗАЦІЯМИ: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800" b="1" dirty="0" smtClean="0">
                <a:solidFill>
                  <a:srgbClr val="0070C0"/>
                </a:solidFill>
              </a:rPr>
              <a:t>Обмін інформацією за допомогою електромагнітних хвиль або іншого випромінювання.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800" b="1" dirty="0" smtClean="0">
                <a:solidFill>
                  <a:srgbClr val="0070C0"/>
                </a:solidFill>
              </a:rPr>
              <a:t>Обмін інформацією за допомогою автоматичних систем, керувати якими будуть </a:t>
            </a:r>
            <a:r>
              <a:rPr lang="uk-UA" sz="1800" b="1" dirty="0" err="1" smtClean="0">
                <a:solidFill>
                  <a:srgbClr val="0070C0"/>
                </a:solidFill>
              </a:rPr>
              <a:t>комп</a:t>
            </a:r>
            <a:r>
              <a:rPr lang="en-US" sz="1800" b="1" dirty="0" smtClean="0">
                <a:solidFill>
                  <a:srgbClr val="0070C0"/>
                </a:solidFill>
              </a:rPr>
              <a:t>’</a:t>
            </a:r>
            <a:r>
              <a:rPr lang="uk-UA" sz="1800" b="1" dirty="0" err="1" smtClean="0">
                <a:solidFill>
                  <a:srgbClr val="0070C0"/>
                </a:solidFill>
              </a:rPr>
              <a:t>ютери</a:t>
            </a:r>
            <a:r>
              <a:rPr lang="uk-UA" sz="1800" b="1" dirty="0" smtClean="0">
                <a:solidFill>
                  <a:srgbClr val="0070C0"/>
                </a:solidFill>
              </a:rPr>
              <a:t> і роботи.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800" b="1" dirty="0" smtClean="0">
                <a:solidFill>
                  <a:srgbClr val="0070C0"/>
                </a:solidFill>
              </a:rPr>
              <a:t>Зустріч живих представників  інопланетних цивілізацій.</a:t>
            </a:r>
          </a:p>
          <a:p>
            <a:pPr marL="400050">
              <a:buBlip>
                <a:blip r:embed="rId2"/>
              </a:buBlip>
            </a:pPr>
            <a:r>
              <a:rPr lang="uk-UA" sz="1800" b="1" dirty="0" smtClean="0">
                <a:solidFill>
                  <a:srgbClr val="0070C0"/>
                </a:solidFill>
              </a:rPr>
              <a:t>Сьогодні здійснюються спроби налагодити контакти першого типу  - радіотелескопи </a:t>
            </a:r>
            <a:r>
              <a:rPr lang="uk-UA" sz="1800" b="1" dirty="0" err="1" smtClean="0">
                <a:solidFill>
                  <a:srgbClr val="0070C0"/>
                </a:solidFill>
              </a:rPr>
              <a:t>“слухають</a:t>
            </a:r>
            <a:r>
              <a:rPr lang="uk-UA" sz="1800" b="1" dirty="0" smtClean="0">
                <a:solidFill>
                  <a:srgbClr val="0070C0"/>
                </a:solidFill>
              </a:rPr>
              <a:t> </a:t>
            </a:r>
            <a:r>
              <a:rPr lang="uk-UA" sz="1800" b="1" dirty="0" err="1" smtClean="0">
                <a:solidFill>
                  <a:srgbClr val="0070C0"/>
                </a:solidFill>
              </a:rPr>
              <a:t>космос”</a:t>
            </a:r>
            <a:r>
              <a:rPr lang="uk-UA" sz="1800" b="1" dirty="0" smtClean="0">
                <a:solidFill>
                  <a:srgbClr val="0070C0"/>
                </a:solidFill>
              </a:rPr>
              <a:t>  з відстані 1000 св. Років.</a:t>
            </a:r>
          </a:p>
          <a:p>
            <a:pPr marL="400050">
              <a:buBlip>
                <a:blip r:embed="rId2"/>
              </a:buBlip>
            </a:pPr>
            <a:r>
              <a:rPr lang="uk-UA" sz="1800" b="1" dirty="0" err="1" smtClean="0">
                <a:solidFill>
                  <a:srgbClr val="0070C0"/>
                </a:solidFill>
              </a:rPr>
              <a:t>“Розумні”</a:t>
            </a:r>
            <a:r>
              <a:rPr lang="uk-UA" sz="1800" b="1" dirty="0" smtClean="0">
                <a:solidFill>
                  <a:srgbClr val="0070C0"/>
                </a:solidFill>
              </a:rPr>
              <a:t> сигнали від Землі – інтелектуальна хвиля – поширилися на 100 св. років.</a:t>
            </a:r>
          </a:p>
          <a:p>
            <a:pPr marL="400050">
              <a:buBlip>
                <a:blip r:embed="rId2"/>
              </a:buBlip>
            </a:pPr>
            <a:r>
              <a:rPr lang="uk-UA" sz="1800" b="1" dirty="0" smtClean="0">
                <a:solidFill>
                  <a:srgbClr val="0070C0"/>
                </a:solidFill>
              </a:rPr>
              <a:t>Контакт другого типу: “Піонер-10” та “Вояджер-1, 2” – автоматичні системи відправлені людством до інших зір з інформацією про нашу цивілізацію. </a:t>
            </a:r>
          </a:p>
          <a:p>
            <a:pPr marL="400050">
              <a:buBlip>
                <a:blip r:embed="rId2"/>
              </a:buBlip>
            </a:pP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178859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286116" y="1142984"/>
            <a:ext cx="5143536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7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7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Можливі наслідки контактів із чужими цивілізаціями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solidFill>
                  <a:srgbClr val="0070C0"/>
                </a:solidFill>
              </a:rPr>
              <a:t>SETI –</a:t>
            </a:r>
            <a:r>
              <a:rPr lang="uk-UA" sz="2000" b="1" dirty="0" smtClean="0">
                <a:solidFill>
                  <a:srgbClr val="0070C0"/>
                </a:solidFill>
              </a:rPr>
              <a:t> міжнародна організація, яка розробила широку програму пошуків життя у Всесвіті.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МОЖЛИВІ НАСЛІДКИ КОНТАКТІВ: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Якщо інша цивілізація знаходиться на вищому ступені розвитку та може здійснювати міжзоряні перельоти, то контакт третього типу може відбутися на Землі.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ПРОБЛЕМА: чи захочуть розумні істоти з інших світів спілкуватися з нами? 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Контакти між цивілізаціями можуть призвести до конфліктів – своєрідних </a:t>
            </a:r>
            <a:r>
              <a:rPr lang="uk-UA" sz="2000" b="1" dirty="0" err="1" smtClean="0">
                <a:solidFill>
                  <a:srgbClr val="0070C0"/>
                </a:solidFill>
              </a:rPr>
              <a:t>“зоряних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 err="1" smtClean="0">
                <a:solidFill>
                  <a:srgbClr val="0070C0"/>
                </a:solidFill>
              </a:rPr>
              <a:t>війн”</a:t>
            </a:r>
            <a:r>
              <a:rPr lang="uk-UA" sz="2000" b="1" dirty="0" smtClean="0">
                <a:solidFill>
                  <a:srgbClr val="0070C0"/>
                </a:solidFill>
              </a:rPr>
              <a:t>, і ми маємо бути готовими до цього.</a:t>
            </a:r>
          </a:p>
          <a:p>
            <a:pPr>
              <a:buBlip>
                <a:blip r:embed="rId2"/>
              </a:buBlip>
            </a:pPr>
            <a:endParaRPr lang="uk-UA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uk-UA" sz="2000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1893107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4305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трелка вправо 6">
            <a:hlinkClick r:id="rId3" action="ppaction://hlinkfile"/>
          </p:cNvPr>
          <p:cNvSpPr/>
          <p:nvPr/>
        </p:nvSpPr>
        <p:spPr>
          <a:xfrm>
            <a:off x="7215206" y="5929330"/>
            <a:ext cx="1500198" cy="64291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505EB"/>
                </a:solidFill>
              </a:rPr>
              <a:t>Вправа 3</a:t>
            </a:r>
            <a:endParaRPr lang="ru-RU" b="1" dirty="0">
              <a:solidFill>
                <a:srgbClr val="1505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3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1381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Людина у Всесвіті. Антропний принцип.  Імовірність життя на інших планетах.  Унікальність нашого Всесвіту. Питання існування інших всесвітів</vt:lpstr>
      <vt:lpstr> Після цього уроку ви зможете: </vt:lpstr>
      <vt:lpstr>Слайд 3</vt:lpstr>
      <vt:lpstr>Антропний принцип</vt:lpstr>
      <vt:lpstr>Слайд 5</vt:lpstr>
      <vt:lpstr>Що таке життя, умови його існування</vt:lpstr>
      <vt:lpstr>Життя як відкрита система, яка зберігає та передає інформацію з минулого в майбутнє</vt:lpstr>
      <vt:lpstr>Проблеми контактів із позаземними цивілізаціями</vt:lpstr>
      <vt:lpstr>Можливі наслідки контактів із чужими цивілізаціями</vt:lpstr>
      <vt:lpstr> Прогнози еволюції земної цивілізації</vt:lpstr>
      <vt:lpstr>Можливі причини загибелі цивілізації</vt:lpstr>
      <vt:lpstr>Де шукати життя у Всесвіті?</vt:lpstr>
      <vt:lpstr>Проблема існування інших всесвітів</vt:lpstr>
      <vt:lpstr>Слайд 14</vt:lpstr>
      <vt:lpstr>Висновки 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RWT</cp:lastModifiedBy>
  <cp:revision>104</cp:revision>
  <dcterms:modified xsi:type="dcterms:W3CDTF">2013-10-26T12:02:43Z</dcterms:modified>
</cp:coreProperties>
</file>