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79" r:id="rId2"/>
    <p:sldId id="287" r:id="rId3"/>
    <p:sldId id="292" r:id="rId4"/>
    <p:sldId id="293" r:id="rId5"/>
    <p:sldId id="280" r:id="rId6"/>
    <p:sldId id="294" r:id="rId7"/>
    <p:sldId id="295" r:id="rId8"/>
    <p:sldId id="269" r:id="rId9"/>
    <p:sldId id="268" r:id="rId10"/>
    <p:sldId id="272" r:id="rId11"/>
    <p:sldId id="273" r:id="rId12"/>
    <p:sldId id="296" r:id="rId13"/>
    <p:sldId id="271" r:id="rId14"/>
    <p:sldId id="297" r:id="rId15"/>
    <p:sldId id="288" r:id="rId16"/>
    <p:sldId id="298" r:id="rId17"/>
    <p:sldId id="299" r:id="rId18"/>
    <p:sldId id="282" r:id="rId19"/>
    <p:sldId id="300" r:id="rId20"/>
    <p:sldId id="301" r:id="rId21"/>
    <p:sldId id="278" r:id="rId22"/>
    <p:sldId id="281" r:id="rId23"/>
    <p:sldId id="302" r:id="rId24"/>
    <p:sldId id="274" r:id="rId25"/>
  </p:sldIdLst>
  <p:sldSz cx="9144000" cy="6858000" type="screen4x3"/>
  <p:notesSz cx="6786563" cy="9920288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CCCC"/>
    <a:srgbClr val="000099"/>
    <a:srgbClr val="99CCFF"/>
    <a:srgbClr val="0052A4"/>
    <a:srgbClr val="FF00FF"/>
    <a:srgbClr val="FF0000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374" autoAdjust="0"/>
    <p:restoredTop sz="94660"/>
  </p:normalViewPr>
  <p:slideViewPr>
    <p:cSldViewPr>
      <p:cViewPr>
        <p:scale>
          <a:sx n="66" d="100"/>
          <a:sy n="66" d="100"/>
        </p:scale>
        <p:origin x="-1332" y="-9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0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25600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0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0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6006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5600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0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0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602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2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2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2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2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2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2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2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02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02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03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603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5603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3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3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3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3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603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03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603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5604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56041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56042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56043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00CD06A-C1A5-4B39-BC35-1B6EC488A2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11A9A-2759-4C55-AFF5-AB5A21FDBD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6257E-CD8B-4342-B7CA-686D56119F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75BF723-1A1F-4617-8478-02259B5F84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F4FF7-CCC5-45B6-A3B9-7D89F978CE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52C05-B080-45AD-8E38-CE68D7628A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D7472-8B83-4EE0-A302-44024D4FB8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2D6F2-ABDD-4320-813D-DCC2BD2401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E0C7F-FDC6-4625-953A-F314334B21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8AA71-4497-4471-A75A-9745FD8D2C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44CA7-6E21-4AF3-B7F7-5D810F4991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5B3CD-1EA1-4531-AB60-683251C435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978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25497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98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98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498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5498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8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8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8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8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8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8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9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9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9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9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9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99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499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99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99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99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00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00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00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00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00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500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500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500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5500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500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501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501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501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501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501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501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501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5501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5501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40374738-60A7-4357-9568-0FCF0B5E829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5501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205038"/>
            <a:ext cx="8229600" cy="1371600"/>
          </a:xfrm>
        </p:spPr>
        <p:txBody>
          <a:bodyPr/>
          <a:lstStyle/>
          <a:p>
            <a:r>
              <a:rPr lang="ru-RU" sz="4000" b="1" i="1">
                <a:solidFill>
                  <a:schemeClr val="tx1"/>
                </a:solidFill>
                <a:latin typeface="Times New Roman" pitchFamily="18" charset="0"/>
              </a:rPr>
              <a:t>Комп</a:t>
            </a:r>
            <a:r>
              <a:rPr lang="uk-UA" sz="4000" b="1" i="1">
                <a:solidFill>
                  <a:schemeClr val="tx1"/>
                </a:solidFill>
                <a:latin typeface="Times New Roman" pitchFamily="18" charset="0"/>
              </a:rPr>
              <a:t>лексні сполуки. Комплексоутворення в біологічних системах.</a:t>
            </a:r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auto">
          <a:xfrm>
            <a:off x="1511300" y="5057775"/>
            <a:ext cx="76327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uk-UA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endParaRPr lang="ru-RU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946150"/>
            <a:ext cx="9144000" cy="584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>
              <a:lnSpc>
                <a:spcPct val="110000"/>
              </a:lnSpc>
              <a:spcBef>
                <a:spcPct val="35000"/>
              </a:spcBef>
              <a:buFontTx/>
              <a:buAutoNum type="arabicPeriod"/>
            </a:pP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Називають електронегативні ліганди з закінченням на „о”: </a:t>
            </a:r>
          </a:p>
          <a:p>
            <a:pPr marL="342900" indent="-342900" algn="ctr">
              <a:lnSpc>
                <a:spcPct val="110000"/>
              </a:lnSpc>
              <a:spcBef>
                <a:spcPct val="35000"/>
              </a:spcBef>
            </a:pP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Cl</a:t>
            </a:r>
            <a:r>
              <a:rPr lang="uk-UA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–  хлоро,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CN</a:t>
            </a:r>
            <a:r>
              <a:rPr lang="uk-UA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– ціано,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</a:t>
            </a:r>
            <a:r>
              <a:rPr lang="uk-UA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3-</a:t>
            </a: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– нітро і т.д.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>
              <a:lnSpc>
                <a:spcPct val="110000"/>
              </a:lnSpc>
              <a:spcBef>
                <a:spcPct val="35000"/>
              </a:spcBef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2.</a:t>
            </a: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Називають катіон зовнішньої сфери  позначаючи їх грецькими числівниками: 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 algn="ctr">
              <a:lnSpc>
                <a:spcPct val="110000"/>
              </a:lnSpc>
              <a:spcBef>
                <a:spcPct val="35000"/>
              </a:spcBef>
            </a:pP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 – ди, 3 – три, 4 – тетра, 5 – пента, 6 – гекса, 7 – гепта, 8 – окта</a:t>
            </a: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>
              <a:lnSpc>
                <a:spcPct val="110000"/>
              </a:lnSpc>
              <a:spcBef>
                <a:spcPct val="35000"/>
              </a:spcBef>
            </a:pP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3. Якщо в сполуці присутні ліганди – нейтральні молекули, позначають і їх (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NH</a:t>
            </a:r>
            <a:r>
              <a:rPr lang="uk-UA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– амін,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uk-UA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</a:t>
            </a: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– акво).</a:t>
            </a: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>
              <a:lnSpc>
                <a:spcPct val="110000"/>
              </a:lnSpc>
              <a:spcBef>
                <a:spcPct val="35000"/>
              </a:spcBef>
            </a:pPr>
            <a:r>
              <a:rPr lang="uk-UA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4. Центральному атому дають латинську назву елемента з закінченням „ат” (якщо елемент має змінну ступінь окислення, її вказують в дужках римськими цифрами перед назвою елемента).</a:t>
            </a: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342900" indent="-342900" algn="ctr"/>
            <a:r>
              <a:rPr lang="uk-UA" sz="2400">
                <a:latin typeface="Times New Roman" pitchFamily="18" charset="0"/>
              </a:rPr>
              <a:t>К</a:t>
            </a:r>
            <a:r>
              <a:rPr lang="uk-UA" sz="2400" baseline="-25000">
                <a:latin typeface="Times New Roman" pitchFamily="18" charset="0"/>
              </a:rPr>
              <a:t>4</a:t>
            </a:r>
            <a:r>
              <a:rPr lang="ru-RU" sz="2400">
                <a:latin typeface="Times New Roman" pitchFamily="18" charset="0"/>
              </a:rPr>
              <a:t>[</a:t>
            </a:r>
            <a:r>
              <a:rPr lang="en-US" sz="2400">
                <a:latin typeface="Times New Roman" pitchFamily="18" charset="0"/>
              </a:rPr>
              <a:t>Fe</a:t>
            </a:r>
            <a:r>
              <a:rPr lang="ru-RU" sz="2400">
                <a:latin typeface="Times New Roman" pitchFamily="18" charset="0"/>
              </a:rPr>
              <a:t>(</a:t>
            </a:r>
            <a:r>
              <a:rPr lang="en-US" sz="2400">
                <a:latin typeface="Times New Roman" pitchFamily="18" charset="0"/>
              </a:rPr>
              <a:t>CN</a:t>
            </a:r>
            <a:r>
              <a:rPr lang="ru-RU" sz="2400">
                <a:latin typeface="Times New Roman" pitchFamily="18" charset="0"/>
              </a:rPr>
              <a:t>)</a:t>
            </a:r>
            <a:r>
              <a:rPr lang="ru-RU" sz="2400" baseline="-25000">
                <a:latin typeface="Times New Roman" pitchFamily="18" charset="0"/>
              </a:rPr>
              <a:t>6</a:t>
            </a:r>
            <a:r>
              <a:rPr lang="ru-RU" sz="2400">
                <a:latin typeface="Times New Roman" pitchFamily="18" charset="0"/>
              </a:rPr>
              <a:t>]</a:t>
            </a:r>
            <a:r>
              <a:rPr lang="uk-UA" sz="2400">
                <a:latin typeface="Times New Roman" pitchFamily="18" charset="0"/>
              </a:rPr>
              <a:t> – калій гексаціаноферат(ІІ)</a:t>
            </a:r>
            <a:endParaRPr lang="ru-RU" sz="2400">
              <a:latin typeface="Times New Roman" pitchFamily="18" charset="0"/>
            </a:endParaRPr>
          </a:p>
          <a:p>
            <a:pPr marL="342900" indent="-342900" algn="ctr"/>
            <a:r>
              <a:rPr lang="en-US" sz="2400">
                <a:latin typeface="Times New Roman" pitchFamily="18" charset="0"/>
              </a:rPr>
              <a:t>K</a:t>
            </a:r>
            <a:r>
              <a:rPr lang="en-GB" sz="2400" baseline="-25000">
                <a:latin typeface="Times New Roman" pitchFamily="18" charset="0"/>
              </a:rPr>
              <a:t>3</a:t>
            </a:r>
            <a:r>
              <a:rPr lang="en-GB" sz="2400">
                <a:latin typeface="Times New Roman" pitchFamily="18" charset="0"/>
              </a:rPr>
              <a:t>[</a:t>
            </a:r>
            <a:r>
              <a:rPr lang="en-US" sz="2400">
                <a:latin typeface="Times New Roman" pitchFamily="18" charset="0"/>
              </a:rPr>
              <a:t>Fe</a:t>
            </a:r>
            <a:r>
              <a:rPr lang="en-GB" sz="2400">
                <a:latin typeface="Times New Roman" pitchFamily="18" charset="0"/>
              </a:rPr>
              <a:t>(</a:t>
            </a:r>
            <a:r>
              <a:rPr lang="en-US" sz="2400">
                <a:latin typeface="Times New Roman" pitchFamily="18" charset="0"/>
              </a:rPr>
              <a:t>CN</a:t>
            </a:r>
            <a:r>
              <a:rPr lang="en-GB" sz="2400">
                <a:latin typeface="Times New Roman" pitchFamily="18" charset="0"/>
              </a:rPr>
              <a:t>)</a:t>
            </a:r>
            <a:r>
              <a:rPr lang="en-GB" sz="2400" baseline="-25000">
                <a:latin typeface="Times New Roman" pitchFamily="18" charset="0"/>
              </a:rPr>
              <a:t>6</a:t>
            </a:r>
            <a:r>
              <a:rPr lang="en-GB" sz="2400">
                <a:latin typeface="Times New Roman" pitchFamily="18" charset="0"/>
              </a:rPr>
              <a:t>]</a:t>
            </a:r>
            <a:r>
              <a:rPr lang="uk-UA" sz="2400">
                <a:latin typeface="Times New Roman" pitchFamily="18" charset="0"/>
              </a:rPr>
              <a:t> – калій гексаціаноферат (ІІІ)</a:t>
            </a:r>
            <a:endParaRPr lang="ru-RU" sz="2400">
              <a:latin typeface="Times New Roman" pitchFamily="18" charset="0"/>
            </a:endParaRPr>
          </a:p>
          <a:p>
            <a:pPr marL="342900" indent="-342900" algn="ctr"/>
            <a:r>
              <a:rPr lang="en-US" sz="2400">
                <a:latin typeface="Times New Roman" pitchFamily="18" charset="0"/>
              </a:rPr>
              <a:t>Na</a:t>
            </a:r>
            <a:r>
              <a:rPr lang="en-US" sz="2400" baseline="-25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[Zn(OH)</a:t>
            </a:r>
            <a:r>
              <a:rPr lang="en-US" sz="2400" baseline="-25000">
                <a:latin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</a:rPr>
              <a:t>]</a:t>
            </a:r>
            <a:r>
              <a:rPr lang="uk-UA" sz="2400">
                <a:latin typeface="Times New Roman" pitchFamily="18" charset="0"/>
              </a:rPr>
              <a:t> – натрій тетрааквоцинкат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611188" y="0"/>
            <a:ext cx="7920037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uk-U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Номенклатура комплексних сполук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uk-UA" sz="2400" b="1" i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Сполуки, що містять комплексний аніон</a:t>
            </a:r>
            <a:endParaRPr lang="ru-RU" sz="2400" b="1" i="1" dirty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1011238"/>
            <a:ext cx="9144000" cy="583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800100" lvl="1" indent="-342900">
              <a:lnSpc>
                <a:spcPct val="115000"/>
              </a:lnSpc>
              <a:tabLst>
                <a:tab pos="914400" algn="l"/>
              </a:tabLst>
            </a:pPr>
            <a:r>
              <a:rPr lang="en-US" sz="2800">
                <a:latin typeface="Times New Roman" pitchFamily="18" charset="0"/>
              </a:rPr>
              <a:t>1. </a:t>
            </a:r>
            <a:r>
              <a:rPr lang="uk-UA" sz="2800">
                <a:latin typeface="Times New Roman" pitchFamily="18" charset="0"/>
              </a:rPr>
              <a:t>Називають аніон, що утворює зовнішню координаційну      сферу 	(сульфат, нітрат).</a:t>
            </a:r>
            <a:endParaRPr lang="en-US" sz="2800">
              <a:latin typeface="Times New Roman" pitchFamily="18" charset="0"/>
            </a:endParaRPr>
          </a:p>
          <a:p>
            <a:pPr marL="800100" lvl="1" indent="-342900">
              <a:lnSpc>
                <a:spcPct val="115000"/>
              </a:lnSpc>
              <a:tabLst>
                <a:tab pos="914400" algn="l"/>
              </a:tabLst>
            </a:pPr>
            <a:r>
              <a:rPr lang="en-US" sz="2800">
                <a:latin typeface="Times New Roman" pitchFamily="18" charset="0"/>
              </a:rPr>
              <a:t>2. </a:t>
            </a:r>
            <a:r>
              <a:rPr lang="uk-UA" sz="2800">
                <a:latin typeface="Times New Roman" pitchFamily="18" charset="0"/>
              </a:rPr>
              <a:t>Дають назву комплексному катіону:</a:t>
            </a:r>
            <a:endParaRPr lang="ru-RU" sz="2800">
              <a:latin typeface="Times New Roman" pitchFamily="18" charset="0"/>
            </a:endParaRPr>
          </a:p>
          <a:p>
            <a:pPr marL="342900" indent="-342900">
              <a:lnSpc>
                <a:spcPct val="115000"/>
              </a:lnSpc>
              <a:tabLst>
                <a:tab pos="914400" algn="l"/>
              </a:tabLst>
            </a:pPr>
            <a:r>
              <a:rPr lang="uk-UA" sz="2800">
                <a:latin typeface="Times New Roman" pitchFamily="18" charset="0"/>
              </a:rPr>
              <a:t>     </a:t>
            </a:r>
            <a:r>
              <a:rPr lang="en-US" sz="2400">
                <a:latin typeface="Times New Roman" pitchFamily="18" charset="0"/>
              </a:rPr>
              <a:t>* </a:t>
            </a:r>
            <a:r>
              <a:rPr lang="uk-UA" sz="2400">
                <a:latin typeface="Times New Roman" pitchFamily="18" charset="0"/>
              </a:rPr>
              <a:t>називають електронегативні ліганди із закінченням на „о”</a:t>
            </a:r>
            <a:endParaRPr lang="ru-RU" sz="2400">
              <a:latin typeface="Times New Roman" pitchFamily="18" charset="0"/>
            </a:endParaRPr>
          </a:p>
          <a:p>
            <a:pPr marL="342900" indent="-342900">
              <a:lnSpc>
                <a:spcPct val="115000"/>
              </a:lnSpc>
              <a:tabLst>
                <a:tab pos="914400" algn="l"/>
              </a:tabLst>
            </a:pPr>
            <a:r>
              <a:rPr lang="uk-UA" sz="2400">
                <a:latin typeface="Times New Roman" pitchFamily="18" charset="0"/>
              </a:rPr>
              <a:t>     </a:t>
            </a:r>
            <a:r>
              <a:rPr lang="en-US" sz="2400">
                <a:latin typeface="Times New Roman" pitchFamily="18" charset="0"/>
              </a:rPr>
              <a:t>* </a:t>
            </a:r>
            <a:r>
              <a:rPr lang="uk-UA" sz="2400">
                <a:latin typeface="Times New Roman" pitchFamily="18" charset="0"/>
              </a:rPr>
              <a:t>називають молекулярні ліганди із закінченням на „о” 	(якщо вони є)</a:t>
            </a:r>
          </a:p>
          <a:p>
            <a:pPr marL="342900" indent="-342900">
              <a:lnSpc>
                <a:spcPct val="115000"/>
              </a:lnSpc>
              <a:tabLst>
                <a:tab pos="914400" algn="l"/>
              </a:tabLst>
            </a:pPr>
            <a:r>
              <a:rPr lang="en-US" sz="2800">
                <a:latin typeface="Times New Roman" pitchFamily="18" charset="0"/>
              </a:rPr>
              <a:t>     3. </a:t>
            </a:r>
            <a:r>
              <a:rPr lang="uk-UA" sz="2800">
                <a:latin typeface="Times New Roman" pitchFamily="18" charset="0"/>
              </a:rPr>
              <a:t>Вказують кількість лігандів грецькими </a:t>
            </a:r>
            <a:r>
              <a:rPr lang="en-US" sz="2800">
                <a:latin typeface="Times New Roman" pitchFamily="18" charset="0"/>
              </a:rPr>
              <a:t>   </a:t>
            </a:r>
            <a:r>
              <a:rPr lang="uk-UA" sz="2800">
                <a:latin typeface="Times New Roman" pitchFamily="18" charset="0"/>
              </a:rPr>
              <a:t>числівниками.</a:t>
            </a:r>
            <a:endParaRPr lang="en-US" sz="2800">
              <a:latin typeface="Times New Roman" pitchFamily="18" charset="0"/>
            </a:endParaRPr>
          </a:p>
          <a:p>
            <a:pPr marL="342900" indent="-342900">
              <a:lnSpc>
                <a:spcPct val="115000"/>
              </a:lnSpc>
              <a:tabLst>
                <a:tab pos="914400" algn="l"/>
              </a:tabLst>
            </a:pPr>
            <a:r>
              <a:rPr lang="en-US" sz="2800">
                <a:latin typeface="Times New Roman" pitchFamily="18" charset="0"/>
              </a:rPr>
              <a:t>     4. </a:t>
            </a:r>
            <a:r>
              <a:rPr lang="uk-UA" sz="2800">
                <a:latin typeface="Times New Roman" pitchFamily="18" charset="0"/>
              </a:rPr>
              <a:t>Називають центральний атом відповідно до української назви елемента в родовому відмінку</a:t>
            </a:r>
            <a:endParaRPr lang="en-US" sz="2800">
              <a:latin typeface="Times New Roman" pitchFamily="18" charset="0"/>
            </a:endParaRPr>
          </a:p>
          <a:p>
            <a:pPr marL="342900" indent="-342900">
              <a:lnSpc>
                <a:spcPct val="115000"/>
              </a:lnSpc>
              <a:tabLst>
                <a:tab pos="914400" algn="l"/>
              </a:tabLst>
            </a:pPr>
            <a:r>
              <a:rPr lang="en-US" sz="2800">
                <a:latin typeface="Times New Roman" pitchFamily="18" charset="0"/>
              </a:rPr>
              <a:t>                   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[</a:t>
            </a: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Ag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(</a:t>
            </a: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NH</a:t>
            </a:r>
            <a:r>
              <a:rPr lang="uk-UA" sz="2800" b="1" baseline="-25000">
                <a:solidFill>
                  <a:srgbClr val="FFFF3B"/>
                </a:solidFill>
                <a:latin typeface="Times New Roman" pitchFamily="18" charset="0"/>
              </a:rPr>
              <a:t>3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)</a:t>
            </a:r>
            <a:r>
              <a:rPr lang="uk-UA" sz="2800" b="1" baseline="-25000">
                <a:solidFill>
                  <a:srgbClr val="FFFF3B"/>
                </a:solidFill>
                <a:latin typeface="Times New Roman" pitchFamily="18" charset="0"/>
              </a:rPr>
              <a:t>2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]</a:t>
            </a: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Cl 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– діамінсрібла (І)</a:t>
            </a: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 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хлорид </a:t>
            </a:r>
            <a:endParaRPr lang="en-US" sz="2800" b="1">
              <a:solidFill>
                <a:srgbClr val="FFFF3B"/>
              </a:solidFill>
              <a:latin typeface="Times New Roman" pitchFamily="18" charset="0"/>
            </a:endParaRPr>
          </a:p>
          <a:p>
            <a:pPr marL="800100" lvl="1" indent="-342900" algn="ctr">
              <a:lnSpc>
                <a:spcPct val="115000"/>
              </a:lnSpc>
              <a:tabLst>
                <a:tab pos="914400" algn="l"/>
              </a:tabLst>
            </a:pP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[</a:t>
            </a: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Cr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(</a:t>
            </a: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H</a:t>
            </a:r>
            <a:r>
              <a:rPr lang="uk-UA" sz="2800" b="1" baseline="-25000">
                <a:solidFill>
                  <a:srgbClr val="FFFF3B"/>
                </a:solidFill>
                <a:latin typeface="Times New Roman" pitchFamily="18" charset="0"/>
              </a:rPr>
              <a:t>2</a:t>
            </a: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O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)</a:t>
            </a:r>
            <a:r>
              <a:rPr lang="uk-UA" sz="2800" b="1" baseline="-25000">
                <a:solidFill>
                  <a:srgbClr val="FFFF3B"/>
                </a:solidFill>
                <a:latin typeface="Times New Roman" pitchFamily="18" charset="0"/>
              </a:rPr>
              <a:t>6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]</a:t>
            </a: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Cl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 – гексааквохрому (ІІІ)</a:t>
            </a: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 </a:t>
            </a:r>
            <a:r>
              <a:rPr lang="uk-UA" sz="2800" b="1">
                <a:solidFill>
                  <a:srgbClr val="FFFF3B"/>
                </a:solidFill>
                <a:latin typeface="Times New Roman" pitchFamily="18" charset="0"/>
              </a:rPr>
              <a:t>хлорид</a:t>
            </a:r>
            <a:endParaRPr lang="ru-RU" sz="2800" b="1">
              <a:solidFill>
                <a:srgbClr val="FFFF3B"/>
              </a:solidFill>
              <a:latin typeface="Times New Roman" pitchFamily="18" charset="0"/>
            </a:endParaRP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755650" y="77788"/>
            <a:ext cx="703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800" b="1" i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Сполуки, що містять комплексний к</a:t>
            </a:r>
            <a:r>
              <a:rPr lang="uk-UA" sz="32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а</a:t>
            </a:r>
            <a:r>
              <a:rPr lang="uk-UA" sz="2800" b="1" i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тіон</a:t>
            </a:r>
            <a:endParaRPr lang="ru-RU" sz="2800" b="1" i="1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</a:rPr>
              <a:t>Класифікація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та 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</a:rPr>
              <a:t>ізомерія комплексних сполук</a:t>
            </a:r>
          </a:p>
          <a:p>
            <a:pPr algn="ctr">
              <a:buFont typeface="Wingdings" pitchFamily="2" charset="2"/>
              <a:buNone/>
            </a:pPr>
            <a:endParaRPr lang="en-US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uk-UA" b="1" dirty="0">
                <a:latin typeface="Times New Roman" pitchFamily="18" charset="0"/>
              </a:rPr>
              <a:t>Існують класифікації комплексних сполук:</a:t>
            </a:r>
          </a:p>
          <a:p>
            <a:r>
              <a:rPr lang="uk-UA" b="1" dirty="0">
                <a:latin typeface="Times New Roman" pitchFamily="18" charset="0"/>
              </a:rPr>
              <a:t>По координаційному числу;</a:t>
            </a:r>
          </a:p>
          <a:p>
            <a:r>
              <a:rPr lang="uk-UA" b="1" dirty="0">
                <a:latin typeface="Times New Roman" pitchFamily="18" charset="0"/>
              </a:rPr>
              <a:t>По ступеню окиснення;</a:t>
            </a:r>
          </a:p>
          <a:p>
            <a:r>
              <a:rPr lang="uk-UA" b="1" dirty="0">
                <a:latin typeface="Times New Roman" pitchFamily="18" charset="0"/>
              </a:rPr>
              <a:t>По типу </a:t>
            </a:r>
            <a:r>
              <a:rPr lang="uk-UA" b="1" dirty="0" err="1">
                <a:latin typeface="Times New Roman" pitchFamily="18" charset="0"/>
              </a:rPr>
              <a:t>донорних</a:t>
            </a:r>
            <a:r>
              <a:rPr lang="uk-UA" b="1" dirty="0">
                <a:latin typeface="Times New Roman" pitchFamily="18" charset="0"/>
              </a:rPr>
              <a:t> атомів лігандів;</a:t>
            </a:r>
          </a:p>
          <a:p>
            <a:r>
              <a:rPr lang="uk-UA" b="1" dirty="0">
                <a:latin typeface="Times New Roman" pitchFamily="18" charset="0"/>
              </a:rPr>
              <a:t>По типу або природі координаційного зв’язку;</a:t>
            </a:r>
          </a:p>
          <a:p>
            <a:r>
              <a:rPr lang="uk-UA" b="1" dirty="0">
                <a:latin typeface="Times New Roman" pitchFamily="18" charset="0"/>
              </a:rPr>
              <a:t>По електронній конфігурації атома або іону металу.</a:t>
            </a:r>
            <a:endParaRPr lang="ru-RU" b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2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182563"/>
            <a:ext cx="9144000" cy="666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uk-UA" sz="2400">
                <a:latin typeface="Times New Roman" pitchFamily="18" charset="0"/>
              </a:rPr>
              <a:t>Широко прийнятою є класифікація комплексних сполук по типу лігандів, які утворюють внутрішню координаційну сферу комплексів</a:t>
            </a:r>
            <a:r>
              <a:rPr lang="ru-RU" sz="2400">
                <a:latin typeface="Times New Roman" pitchFamily="18" charset="0"/>
              </a:rPr>
              <a:t> </a:t>
            </a:r>
            <a:endParaRPr lang="en-US" sz="2400">
              <a:latin typeface="Times New Roman" pitchFamily="18" charset="0"/>
            </a:endParaRPr>
          </a:p>
          <a:p>
            <a:pPr algn="ctr">
              <a:tabLst>
                <a:tab pos="457200" algn="l"/>
              </a:tabLst>
            </a:pPr>
            <a:r>
              <a:rPr lang="uk-UA" sz="2400">
                <a:latin typeface="Times New Roman" pitchFamily="18" charset="0"/>
              </a:rPr>
              <a:t>1. ОДНОЯДЕРНІ  (містять один центральний атом)</a:t>
            </a:r>
            <a:endParaRPr lang="ru-RU" sz="2400">
              <a:latin typeface="Times New Roman" pitchFamily="18" charset="0"/>
            </a:endParaRPr>
          </a:p>
          <a:p>
            <a:pPr lvl="1">
              <a:buFontTx/>
              <a:buChar char="•"/>
              <a:tabLst>
                <a:tab pos="457200" algn="l"/>
              </a:tabLst>
            </a:pPr>
            <a:r>
              <a:rPr lang="uk-UA" sz="2400">
                <a:latin typeface="Times New Roman" pitchFamily="18" charset="0"/>
              </a:rPr>
              <a:t> Аміакати                  [</a:t>
            </a:r>
            <a:r>
              <a:rPr lang="en-US" sz="2400">
                <a:latin typeface="Times New Roman" pitchFamily="18" charset="0"/>
              </a:rPr>
              <a:t>Cu</a:t>
            </a:r>
            <a:r>
              <a:rPr lang="uk-UA" sz="2400">
                <a:latin typeface="Times New Roman" pitchFamily="18" charset="0"/>
              </a:rPr>
              <a:t>(</a:t>
            </a:r>
            <a:r>
              <a:rPr lang="en-US" sz="2400">
                <a:latin typeface="Times New Roman" pitchFamily="18" charset="0"/>
              </a:rPr>
              <a:t>NH</a:t>
            </a:r>
            <a:r>
              <a:rPr lang="uk-UA" sz="2400" baseline="-25000">
                <a:latin typeface="Times New Roman" pitchFamily="18" charset="0"/>
              </a:rPr>
              <a:t>3</a:t>
            </a:r>
            <a:r>
              <a:rPr lang="uk-UA" sz="2400">
                <a:latin typeface="Times New Roman" pitchFamily="18" charset="0"/>
              </a:rPr>
              <a:t>)</a:t>
            </a:r>
            <a:r>
              <a:rPr lang="uk-UA" sz="2400" baseline="-25000">
                <a:latin typeface="Times New Roman" pitchFamily="18" charset="0"/>
              </a:rPr>
              <a:t>4</a:t>
            </a:r>
            <a:r>
              <a:rPr lang="uk-UA" sz="2400">
                <a:latin typeface="Times New Roman" pitchFamily="18" charset="0"/>
              </a:rPr>
              <a:t>]</a:t>
            </a:r>
            <a:r>
              <a:rPr lang="en-US" sz="2400">
                <a:latin typeface="Times New Roman" pitchFamily="18" charset="0"/>
              </a:rPr>
              <a:t>SO</a:t>
            </a:r>
            <a:r>
              <a:rPr lang="uk-UA" sz="2400" baseline="-25000">
                <a:latin typeface="Times New Roman" pitchFamily="18" charset="0"/>
              </a:rPr>
              <a:t>4</a:t>
            </a:r>
            <a:endParaRPr lang="ru-RU" sz="2400" baseline="-25000">
              <a:latin typeface="Times New Roman" pitchFamily="18" charset="0"/>
            </a:endParaRPr>
          </a:p>
          <a:p>
            <a:pPr lvl="1">
              <a:buFontTx/>
              <a:buChar char="•"/>
              <a:tabLst>
                <a:tab pos="457200" algn="l"/>
              </a:tabLst>
            </a:pPr>
            <a:r>
              <a:rPr lang="uk-UA" sz="2400">
                <a:latin typeface="Times New Roman" pitchFamily="18" charset="0"/>
              </a:rPr>
              <a:t> Аквакомплекси       [</a:t>
            </a:r>
            <a:r>
              <a:rPr lang="en-US" sz="2400">
                <a:latin typeface="Times New Roman" pitchFamily="18" charset="0"/>
              </a:rPr>
              <a:t>Al</a:t>
            </a:r>
            <a:r>
              <a:rPr lang="uk-UA" sz="2400">
                <a:latin typeface="Times New Roman" pitchFamily="18" charset="0"/>
              </a:rPr>
              <a:t>(</a:t>
            </a:r>
            <a:r>
              <a:rPr lang="en-US" sz="2400">
                <a:latin typeface="Times New Roman" pitchFamily="18" charset="0"/>
              </a:rPr>
              <a:t>H</a:t>
            </a:r>
            <a:r>
              <a:rPr lang="uk-UA" sz="2400" baseline="-25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O</a:t>
            </a:r>
            <a:r>
              <a:rPr lang="uk-UA" sz="2400">
                <a:latin typeface="Times New Roman" pitchFamily="18" charset="0"/>
              </a:rPr>
              <a:t>)</a:t>
            </a:r>
            <a:r>
              <a:rPr lang="uk-UA" sz="2400" baseline="-25000">
                <a:latin typeface="Times New Roman" pitchFamily="18" charset="0"/>
              </a:rPr>
              <a:t>6</a:t>
            </a:r>
            <a:r>
              <a:rPr lang="uk-UA" sz="2400">
                <a:latin typeface="Times New Roman" pitchFamily="18" charset="0"/>
              </a:rPr>
              <a:t>]</a:t>
            </a:r>
            <a:r>
              <a:rPr lang="en-US" sz="2400">
                <a:latin typeface="Times New Roman" pitchFamily="18" charset="0"/>
              </a:rPr>
              <a:t>Cl</a:t>
            </a:r>
            <a:r>
              <a:rPr lang="uk-UA" sz="2400" baseline="-25000">
                <a:latin typeface="Times New Roman" pitchFamily="18" charset="0"/>
              </a:rPr>
              <a:t>3</a:t>
            </a:r>
            <a:endParaRPr lang="ru-RU" sz="2400" baseline="-25000">
              <a:latin typeface="Times New Roman" pitchFamily="18" charset="0"/>
            </a:endParaRPr>
          </a:p>
          <a:p>
            <a:pPr lvl="1">
              <a:buFontTx/>
              <a:buChar char="•"/>
              <a:tabLst>
                <a:tab pos="457200" algn="l"/>
              </a:tabLst>
            </a:pPr>
            <a:r>
              <a:rPr lang="uk-UA" sz="2400">
                <a:latin typeface="Times New Roman" pitchFamily="18" charset="0"/>
              </a:rPr>
              <a:t> Ацидокомплекси     </a:t>
            </a:r>
            <a:r>
              <a:rPr lang="en-US" sz="2400">
                <a:latin typeface="Times New Roman" pitchFamily="18" charset="0"/>
              </a:rPr>
              <a:t>K</a:t>
            </a:r>
            <a:r>
              <a:rPr lang="uk-UA" sz="2400" baseline="-25000">
                <a:latin typeface="Times New Roman" pitchFamily="18" charset="0"/>
              </a:rPr>
              <a:t>2</a:t>
            </a:r>
            <a:r>
              <a:rPr lang="uk-UA" sz="2400">
                <a:latin typeface="Times New Roman" pitchFamily="18" charset="0"/>
              </a:rPr>
              <a:t>[</a:t>
            </a:r>
            <a:r>
              <a:rPr lang="en-US" sz="2400">
                <a:latin typeface="Times New Roman" pitchFamily="18" charset="0"/>
              </a:rPr>
              <a:t>PtCl</a:t>
            </a:r>
            <a:r>
              <a:rPr lang="uk-UA" sz="2400" baseline="-25000">
                <a:latin typeface="Times New Roman" pitchFamily="18" charset="0"/>
              </a:rPr>
              <a:t>4</a:t>
            </a:r>
            <a:r>
              <a:rPr lang="uk-UA" sz="2400">
                <a:latin typeface="Times New Roman" pitchFamily="18" charset="0"/>
              </a:rPr>
              <a:t>]</a:t>
            </a:r>
            <a:endParaRPr lang="ru-RU" sz="2400">
              <a:latin typeface="Times New Roman" pitchFamily="18" charset="0"/>
            </a:endParaRPr>
          </a:p>
          <a:p>
            <a:pPr lvl="1">
              <a:buFontTx/>
              <a:buChar char="•"/>
              <a:tabLst>
                <a:tab pos="457200" algn="l"/>
              </a:tabLst>
            </a:pPr>
            <a:r>
              <a:rPr lang="uk-UA" sz="2400">
                <a:latin typeface="Times New Roman" pitchFamily="18" charset="0"/>
              </a:rPr>
              <a:t> Змішанолігандні      </a:t>
            </a:r>
            <a:r>
              <a:rPr lang="en-US" sz="2400">
                <a:latin typeface="Times New Roman" pitchFamily="18" charset="0"/>
              </a:rPr>
              <a:t>K</a:t>
            </a:r>
            <a:r>
              <a:rPr lang="uk-UA" sz="2400">
                <a:latin typeface="Times New Roman" pitchFamily="18" charset="0"/>
              </a:rPr>
              <a:t>[</a:t>
            </a:r>
            <a:r>
              <a:rPr lang="en-US" sz="2400">
                <a:latin typeface="Times New Roman" pitchFamily="18" charset="0"/>
              </a:rPr>
              <a:t>Pt</a:t>
            </a:r>
            <a:r>
              <a:rPr lang="uk-UA" sz="2400">
                <a:latin typeface="Times New Roman" pitchFamily="18" charset="0"/>
              </a:rPr>
              <a:t>(</a:t>
            </a:r>
            <a:r>
              <a:rPr lang="en-US" sz="2400">
                <a:latin typeface="Times New Roman" pitchFamily="18" charset="0"/>
              </a:rPr>
              <a:t>NH</a:t>
            </a:r>
            <a:r>
              <a:rPr lang="uk-UA" sz="2400" baseline="-25000">
                <a:latin typeface="Times New Roman" pitchFamily="18" charset="0"/>
              </a:rPr>
              <a:t>3</a:t>
            </a:r>
            <a:r>
              <a:rPr lang="uk-UA" sz="2400">
                <a:latin typeface="Times New Roman" pitchFamily="18" charset="0"/>
              </a:rPr>
              <a:t>)</a:t>
            </a:r>
            <a:r>
              <a:rPr lang="en-US" sz="2400">
                <a:latin typeface="Times New Roman" pitchFamily="18" charset="0"/>
              </a:rPr>
              <a:t>Cl</a:t>
            </a:r>
            <a:r>
              <a:rPr lang="uk-UA" sz="2400" baseline="-25000">
                <a:latin typeface="Times New Roman" pitchFamily="18" charset="0"/>
              </a:rPr>
              <a:t>3</a:t>
            </a:r>
            <a:r>
              <a:rPr lang="uk-UA" sz="2400">
                <a:latin typeface="Times New Roman" pitchFamily="18" charset="0"/>
              </a:rPr>
              <a:t>]</a:t>
            </a:r>
            <a:endParaRPr lang="ru-RU" sz="2400">
              <a:latin typeface="Times New Roman" pitchFamily="18" charset="0"/>
            </a:endParaRPr>
          </a:p>
          <a:p>
            <a:pPr lvl="1">
              <a:buFontTx/>
              <a:buChar char="•"/>
              <a:tabLst>
                <a:tab pos="457200" algn="l"/>
              </a:tabLst>
            </a:pPr>
            <a:r>
              <a:rPr lang="uk-UA" sz="2400">
                <a:latin typeface="Times New Roman" pitchFamily="18" charset="0"/>
              </a:rPr>
              <a:t> Циклічні (хелатні)  </a:t>
            </a:r>
            <a:endParaRPr lang="en-US" sz="2400">
              <a:latin typeface="Times New Roman" pitchFamily="18" charset="0"/>
            </a:endParaRPr>
          </a:p>
          <a:p>
            <a:pPr lvl="1">
              <a:buFontTx/>
              <a:buChar char="•"/>
              <a:tabLst>
                <a:tab pos="457200" algn="l"/>
              </a:tabLst>
            </a:pPr>
            <a:endParaRPr lang="en-US" sz="2400">
              <a:latin typeface="Times New Roman" pitchFamily="18" charset="0"/>
            </a:endParaRPr>
          </a:p>
          <a:p>
            <a:pPr lvl="1">
              <a:buFontTx/>
              <a:buChar char="•"/>
              <a:tabLst>
                <a:tab pos="457200" algn="l"/>
              </a:tabLst>
            </a:pPr>
            <a:endParaRPr lang="en-US" sz="2400">
              <a:latin typeface="Times New Roman" pitchFamily="18" charset="0"/>
            </a:endParaRPr>
          </a:p>
          <a:p>
            <a:pPr lvl="1">
              <a:buFontTx/>
              <a:buChar char="•"/>
              <a:tabLst>
                <a:tab pos="457200" algn="l"/>
              </a:tabLst>
            </a:pPr>
            <a:endParaRPr lang="en-US" sz="2400">
              <a:latin typeface="Times New Roman" pitchFamily="18" charset="0"/>
            </a:endParaRPr>
          </a:p>
          <a:p>
            <a:pPr lvl="1">
              <a:buFontTx/>
              <a:buChar char="•"/>
              <a:tabLst>
                <a:tab pos="457200" algn="l"/>
              </a:tabLst>
            </a:pPr>
            <a:endParaRPr lang="en-US" sz="2400">
              <a:latin typeface="Times New Roman" pitchFamily="18" charset="0"/>
            </a:endParaRPr>
          </a:p>
          <a:p>
            <a:pPr lvl="1" algn="ctr">
              <a:buFontTx/>
              <a:buChar char="•"/>
              <a:tabLst>
                <a:tab pos="457200" algn="l"/>
              </a:tabLst>
            </a:pPr>
            <a:endParaRPr lang="en-US" sz="2400">
              <a:latin typeface="Times New Roman" pitchFamily="18" charset="0"/>
            </a:endParaRPr>
          </a:p>
          <a:p>
            <a:pPr algn="ctr"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</a:rPr>
              <a:t>2. </a:t>
            </a:r>
            <a:r>
              <a:rPr lang="uk-UA" sz="2400">
                <a:latin typeface="Times New Roman" pitchFamily="18" charset="0"/>
              </a:rPr>
              <a:t>ПОЛІЯДЕРНІ</a:t>
            </a:r>
            <a:endParaRPr lang="ru-RU" sz="2400">
              <a:latin typeface="Times New Roman" pitchFamily="18" charset="0"/>
            </a:endParaRPr>
          </a:p>
          <a:p>
            <a:pPr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</a:rPr>
              <a:t>   * </a:t>
            </a:r>
            <a:r>
              <a:rPr lang="uk-UA" sz="2400">
                <a:latin typeface="Times New Roman" pitchFamily="18" charset="0"/>
              </a:rPr>
              <a:t>Місткові       [</a:t>
            </a:r>
            <a:r>
              <a:rPr lang="en-US" sz="2400">
                <a:latin typeface="Times New Roman" pitchFamily="18" charset="0"/>
              </a:rPr>
              <a:t>Cr</a:t>
            </a:r>
            <a:r>
              <a:rPr lang="uk-UA" sz="2400">
                <a:latin typeface="Times New Roman" pitchFamily="18" charset="0"/>
              </a:rPr>
              <a:t>(</a:t>
            </a:r>
            <a:r>
              <a:rPr lang="en-US" sz="2400">
                <a:latin typeface="Times New Roman" pitchFamily="18" charset="0"/>
              </a:rPr>
              <a:t>NH</a:t>
            </a:r>
            <a:r>
              <a:rPr lang="uk-UA" sz="2400" baseline="-25000">
                <a:latin typeface="Times New Roman" pitchFamily="18" charset="0"/>
              </a:rPr>
              <a:t>3</a:t>
            </a:r>
            <a:r>
              <a:rPr lang="uk-UA" sz="2400">
                <a:latin typeface="Times New Roman" pitchFamily="18" charset="0"/>
              </a:rPr>
              <a:t>)</a:t>
            </a:r>
            <a:r>
              <a:rPr lang="uk-UA" sz="2400" baseline="-25000">
                <a:latin typeface="Times New Roman" pitchFamily="18" charset="0"/>
              </a:rPr>
              <a:t>5</a:t>
            </a:r>
            <a:r>
              <a:rPr lang="uk-UA" sz="2400">
                <a:latin typeface="Times New Roman" pitchFamily="18" charset="0"/>
              </a:rPr>
              <a:t> – </a:t>
            </a:r>
            <a:r>
              <a:rPr lang="en-US" sz="2400">
                <a:latin typeface="Times New Roman" pitchFamily="18" charset="0"/>
              </a:rPr>
              <a:t>OH</a:t>
            </a:r>
            <a:r>
              <a:rPr lang="uk-UA" sz="2400">
                <a:latin typeface="Times New Roman" pitchFamily="18" charset="0"/>
              </a:rPr>
              <a:t> – (</a:t>
            </a:r>
            <a:r>
              <a:rPr lang="en-US" sz="2400">
                <a:latin typeface="Times New Roman" pitchFamily="18" charset="0"/>
              </a:rPr>
              <a:t>NH</a:t>
            </a:r>
            <a:r>
              <a:rPr lang="uk-UA" sz="2400" baseline="-25000">
                <a:latin typeface="Times New Roman" pitchFamily="18" charset="0"/>
              </a:rPr>
              <a:t>3</a:t>
            </a:r>
            <a:r>
              <a:rPr lang="uk-UA" sz="2400">
                <a:latin typeface="Times New Roman" pitchFamily="18" charset="0"/>
              </a:rPr>
              <a:t>)</a:t>
            </a:r>
            <a:r>
              <a:rPr lang="en-US" sz="2400">
                <a:latin typeface="Times New Roman" pitchFamily="18" charset="0"/>
              </a:rPr>
              <a:t>Cr</a:t>
            </a:r>
            <a:r>
              <a:rPr lang="uk-UA" sz="2400">
                <a:latin typeface="Times New Roman" pitchFamily="18" charset="0"/>
              </a:rPr>
              <a:t>]</a:t>
            </a:r>
            <a:r>
              <a:rPr lang="en-US" sz="2400">
                <a:latin typeface="Times New Roman" pitchFamily="18" charset="0"/>
              </a:rPr>
              <a:t>Cl</a:t>
            </a:r>
            <a:r>
              <a:rPr lang="uk-UA" sz="2400" baseline="-25000">
                <a:latin typeface="Times New Roman" pitchFamily="18" charset="0"/>
              </a:rPr>
              <a:t>3</a:t>
            </a:r>
            <a:r>
              <a:rPr lang="uk-UA" sz="2400">
                <a:latin typeface="Times New Roman" pitchFamily="18" charset="0"/>
              </a:rPr>
              <a:t> </a:t>
            </a:r>
            <a:endParaRPr lang="ru-RU" sz="2400">
              <a:latin typeface="Times New Roman" pitchFamily="18" charset="0"/>
            </a:endParaRPr>
          </a:p>
          <a:p>
            <a:pPr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</a:rPr>
              <a:t>   * </a:t>
            </a:r>
            <a:r>
              <a:rPr lang="uk-UA" sz="2400">
                <a:latin typeface="Times New Roman" pitchFamily="18" charset="0"/>
              </a:rPr>
              <a:t>Кластери</a:t>
            </a:r>
            <a:r>
              <a:rPr lang="en-US" sz="2400">
                <a:latin typeface="Times New Roman" pitchFamily="18" charset="0"/>
              </a:rPr>
              <a:t>      (CO)</a:t>
            </a:r>
            <a:r>
              <a:rPr lang="en-US" sz="2400" baseline="-25000">
                <a:latin typeface="Times New Roman" pitchFamily="18" charset="0"/>
              </a:rPr>
              <a:t>5</a:t>
            </a:r>
            <a:r>
              <a:rPr lang="en-US" sz="2400">
                <a:latin typeface="Times New Roman" pitchFamily="18" charset="0"/>
              </a:rPr>
              <a:t>Mn – Mn(Co)</a:t>
            </a:r>
            <a:r>
              <a:rPr lang="en-US" sz="2400" baseline="-25000">
                <a:latin typeface="Times New Roman" pitchFamily="18" charset="0"/>
              </a:rPr>
              <a:t>5</a:t>
            </a:r>
            <a:endParaRPr lang="ru-RU" sz="2400" baseline="-25000">
              <a:latin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endParaRPr lang="ru-RU" sz="2400">
              <a:latin typeface="Times New Roman" pitchFamily="18" charset="0"/>
            </a:endParaRPr>
          </a:p>
        </p:txBody>
      </p:sp>
      <p:grpSp>
        <p:nvGrpSpPr>
          <p:cNvPr id="61444" name="Group 4"/>
          <p:cNvGrpSpPr>
            <a:grpSpLocks/>
          </p:cNvGrpSpPr>
          <p:nvPr/>
        </p:nvGrpSpPr>
        <p:grpSpPr bwMode="auto">
          <a:xfrm>
            <a:off x="2051050" y="3716338"/>
            <a:ext cx="1993900" cy="871537"/>
            <a:chOff x="2795" y="3520"/>
            <a:chExt cx="1256" cy="549"/>
          </a:xfrm>
        </p:grpSpPr>
        <p:sp>
          <p:nvSpPr>
            <p:cNvPr id="61445" name="Text Box 5"/>
            <p:cNvSpPr txBox="1">
              <a:spLocks noChangeArrowheads="1"/>
            </p:cNvSpPr>
            <p:nvPr/>
          </p:nvSpPr>
          <p:spPr bwMode="auto">
            <a:xfrm>
              <a:off x="2795" y="3675"/>
              <a:ext cx="30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Me</a:t>
              </a:r>
              <a:endParaRPr lang="ru-RU"/>
            </a:p>
          </p:txBody>
        </p:sp>
        <p:sp>
          <p:nvSpPr>
            <p:cNvPr id="61446" name="Text Box 6"/>
            <p:cNvSpPr txBox="1">
              <a:spLocks noChangeArrowheads="1"/>
            </p:cNvSpPr>
            <p:nvPr/>
          </p:nvSpPr>
          <p:spPr bwMode="auto">
            <a:xfrm>
              <a:off x="3153" y="3838"/>
              <a:ext cx="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  <a:endParaRPr lang="ru-RU"/>
            </a:p>
          </p:txBody>
        </p:sp>
        <p:sp>
          <p:nvSpPr>
            <p:cNvPr id="61447" name="Text Box 7"/>
            <p:cNvSpPr txBox="1">
              <a:spLocks noChangeArrowheads="1"/>
            </p:cNvSpPr>
            <p:nvPr/>
          </p:nvSpPr>
          <p:spPr bwMode="auto">
            <a:xfrm>
              <a:off x="3152" y="3521"/>
              <a:ext cx="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  <a:endParaRPr lang="ru-RU"/>
            </a:p>
          </p:txBody>
        </p:sp>
        <p:sp>
          <p:nvSpPr>
            <p:cNvPr id="61448" name="Text Box 8"/>
            <p:cNvSpPr txBox="1">
              <a:spLocks noChangeArrowheads="1"/>
            </p:cNvSpPr>
            <p:nvPr/>
          </p:nvSpPr>
          <p:spPr bwMode="auto">
            <a:xfrm>
              <a:off x="3833" y="3838"/>
              <a:ext cx="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  <a:endParaRPr lang="ru-RU"/>
            </a:p>
          </p:txBody>
        </p:sp>
        <p:sp>
          <p:nvSpPr>
            <p:cNvPr id="61449" name="Text Box 9"/>
            <p:cNvSpPr txBox="1">
              <a:spLocks noChangeArrowheads="1"/>
            </p:cNvSpPr>
            <p:nvPr/>
          </p:nvSpPr>
          <p:spPr bwMode="auto">
            <a:xfrm>
              <a:off x="3832" y="3520"/>
              <a:ext cx="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  <a:endParaRPr lang="ru-RU"/>
            </a:p>
          </p:txBody>
        </p:sp>
        <p:sp>
          <p:nvSpPr>
            <p:cNvPr id="61450" name="Text Box 10"/>
            <p:cNvSpPr txBox="1">
              <a:spLocks noChangeArrowheads="1"/>
            </p:cNvSpPr>
            <p:nvPr/>
          </p:nvSpPr>
          <p:spPr bwMode="auto">
            <a:xfrm>
              <a:off x="3524" y="3838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</a:t>
              </a:r>
              <a:endParaRPr lang="ru-RU"/>
            </a:p>
          </p:txBody>
        </p:sp>
        <p:sp>
          <p:nvSpPr>
            <p:cNvPr id="61451" name="Text Box 11"/>
            <p:cNvSpPr txBox="1">
              <a:spLocks noChangeArrowheads="1"/>
            </p:cNvSpPr>
            <p:nvPr/>
          </p:nvSpPr>
          <p:spPr bwMode="auto">
            <a:xfrm>
              <a:off x="3515" y="3521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</a:t>
              </a:r>
              <a:endParaRPr lang="ru-RU"/>
            </a:p>
          </p:txBody>
        </p:sp>
        <p:sp>
          <p:nvSpPr>
            <p:cNvPr id="61452" name="Line 12"/>
            <p:cNvSpPr>
              <a:spLocks noChangeShapeType="1"/>
            </p:cNvSpPr>
            <p:nvPr/>
          </p:nvSpPr>
          <p:spPr bwMode="auto">
            <a:xfrm flipV="1">
              <a:off x="3034" y="3658"/>
              <a:ext cx="136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53" name="Line 13"/>
            <p:cNvSpPr>
              <a:spLocks noChangeShapeType="1"/>
            </p:cNvSpPr>
            <p:nvPr/>
          </p:nvSpPr>
          <p:spPr bwMode="auto">
            <a:xfrm>
              <a:off x="3062" y="3838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54" name="Line 14"/>
            <p:cNvSpPr>
              <a:spLocks noChangeShapeType="1"/>
            </p:cNvSpPr>
            <p:nvPr/>
          </p:nvSpPr>
          <p:spPr bwMode="auto">
            <a:xfrm>
              <a:off x="3334" y="3639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55" name="Line 15"/>
            <p:cNvSpPr>
              <a:spLocks noChangeShapeType="1"/>
            </p:cNvSpPr>
            <p:nvPr/>
          </p:nvSpPr>
          <p:spPr bwMode="auto">
            <a:xfrm>
              <a:off x="3670" y="3621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56" name="Line 16"/>
            <p:cNvSpPr>
              <a:spLocks noChangeShapeType="1"/>
            </p:cNvSpPr>
            <p:nvPr/>
          </p:nvSpPr>
          <p:spPr bwMode="auto">
            <a:xfrm>
              <a:off x="3669" y="365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57" name="Line 17"/>
            <p:cNvSpPr>
              <a:spLocks noChangeShapeType="1"/>
            </p:cNvSpPr>
            <p:nvPr/>
          </p:nvSpPr>
          <p:spPr bwMode="auto">
            <a:xfrm>
              <a:off x="3334" y="3956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3688" y="394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59" name="Line 19"/>
            <p:cNvSpPr>
              <a:spLocks noChangeShapeType="1"/>
            </p:cNvSpPr>
            <p:nvPr/>
          </p:nvSpPr>
          <p:spPr bwMode="auto">
            <a:xfrm>
              <a:off x="3687" y="3983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3624" y="3729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1461" name="Group 21"/>
          <p:cNvGrpSpPr>
            <a:grpSpLocks/>
          </p:cNvGrpSpPr>
          <p:nvPr/>
        </p:nvGrpSpPr>
        <p:grpSpPr bwMode="auto">
          <a:xfrm>
            <a:off x="250825" y="3716338"/>
            <a:ext cx="1714500" cy="869950"/>
            <a:chOff x="703" y="3431"/>
            <a:chExt cx="1080" cy="548"/>
          </a:xfrm>
        </p:grpSpPr>
        <p:sp>
          <p:nvSpPr>
            <p:cNvPr id="61462" name="Text Box 22"/>
            <p:cNvSpPr txBox="1">
              <a:spLocks noChangeArrowheads="1"/>
            </p:cNvSpPr>
            <p:nvPr/>
          </p:nvSpPr>
          <p:spPr bwMode="auto">
            <a:xfrm>
              <a:off x="703" y="3585"/>
              <a:ext cx="30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Me</a:t>
              </a:r>
              <a:endParaRPr lang="ru-RU"/>
            </a:p>
          </p:txBody>
        </p:sp>
        <p:sp>
          <p:nvSpPr>
            <p:cNvPr id="61463" name="Text Box 23"/>
            <p:cNvSpPr txBox="1">
              <a:spLocks noChangeArrowheads="1"/>
            </p:cNvSpPr>
            <p:nvPr/>
          </p:nvSpPr>
          <p:spPr bwMode="auto">
            <a:xfrm>
              <a:off x="1061" y="3748"/>
              <a:ext cx="36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NH</a:t>
              </a:r>
              <a:r>
                <a:rPr lang="en-US" baseline="-25000"/>
                <a:t>2</a:t>
              </a:r>
              <a:endParaRPr lang="ru-RU" baseline="-25000"/>
            </a:p>
          </p:txBody>
        </p:sp>
        <p:sp>
          <p:nvSpPr>
            <p:cNvPr id="61464" name="Text Box 24"/>
            <p:cNvSpPr txBox="1">
              <a:spLocks noChangeArrowheads="1"/>
            </p:cNvSpPr>
            <p:nvPr/>
          </p:nvSpPr>
          <p:spPr bwMode="auto">
            <a:xfrm>
              <a:off x="1060" y="3431"/>
              <a:ext cx="36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NH</a:t>
              </a:r>
              <a:r>
                <a:rPr lang="en-US" baseline="-25000"/>
                <a:t>2</a:t>
              </a:r>
              <a:endParaRPr lang="ru-RU" baseline="-25000"/>
            </a:p>
          </p:txBody>
        </p:sp>
        <p:sp>
          <p:nvSpPr>
            <p:cNvPr id="61465" name="Text Box 25"/>
            <p:cNvSpPr txBox="1">
              <a:spLocks noChangeArrowheads="1"/>
            </p:cNvSpPr>
            <p:nvPr/>
          </p:nvSpPr>
          <p:spPr bwMode="auto">
            <a:xfrm>
              <a:off x="1432" y="3748"/>
              <a:ext cx="3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CH</a:t>
              </a:r>
              <a:r>
                <a:rPr lang="en-US" baseline="-25000"/>
                <a:t>2</a:t>
              </a:r>
              <a:endParaRPr lang="ru-RU" baseline="-25000"/>
            </a:p>
          </p:txBody>
        </p:sp>
        <p:sp>
          <p:nvSpPr>
            <p:cNvPr id="61466" name="Text Box 26"/>
            <p:cNvSpPr txBox="1">
              <a:spLocks noChangeArrowheads="1"/>
            </p:cNvSpPr>
            <p:nvPr/>
          </p:nvSpPr>
          <p:spPr bwMode="auto">
            <a:xfrm>
              <a:off x="1423" y="3431"/>
              <a:ext cx="3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CH</a:t>
              </a:r>
              <a:r>
                <a:rPr lang="en-US" baseline="-25000"/>
                <a:t>2</a:t>
              </a:r>
              <a:endParaRPr lang="ru-RU" baseline="-25000"/>
            </a:p>
          </p:txBody>
        </p:sp>
        <p:sp>
          <p:nvSpPr>
            <p:cNvPr id="61467" name="Line 27"/>
            <p:cNvSpPr>
              <a:spLocks noChangeShapeType="1"/>
            </p:cNvSpPr>
            <p:nvPr/>
          </p:nvSpPr>
          <p:spPr bwMode="auto">
            <a:xfrm>
              <a:off x="1242" y="3549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68" name="Line 28"/>
            <p:cNvSpPr>
              <a:spLocks noChangeShapeType="1"/>
            </p:cNvSpPr>
            <p:nvPr/>
          </p:nvSpPr>
          <p:spPr bwMode="auto">
            <a:xfrm>
              <a:off x="1242" y="3866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69" name="Line 29"/>
            <p:cNvSpPr>
              <a:spLocks noChangeShapeType="1"/>
            </p:cNvSpPr>
            <p:nvPr/>
          </p:nvSpPr>
          <p:spPr bwMode="auto">
            <a:xfrm>
              <a:off x="1532" y="3639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70" name="Line 30"/>
            <p:cNvSpPr>
              <a:spLocks noChangeShapeType="1"/>
            </p:cNvSpPr>
            <p:nvPr/>
          </p:nvSpPr>
          <p:spPr bwMode="auto">
            <a:xfrm flipH="1">
              <a:off x="948" y="3566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71" name="Line 31"/>
            <p:cNvSpPr>
              <a:spLocks noChangeShapeType="1"/>
            </p:cNvSpPr>
            <p:nvPr/>
          </p:nvSpPr>
          <p:spPr bwMode="auto">
            <a:xfrm flipH="1" flipV="1">
              <a:off x="948" y="3757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1472" name="Group 32"/>
          <p:cNvGrpSpPr>
            <a:grpSpLocks/>
          </p:cNvGrpSpPr>
          <p:nvPr/>
        </p:nvGrpSpPr>
        <p:grpSpPr bwMode="auto">
          <a:xfrm>
            <a:off x="4284663" y="3284538"/>
            <a:ext cx="4327525" cy="2128837"/>
            <a:chOff x="3028" y="2247"/>
            <a:chExt cx="2726" cy="1341"/>
          </a:xfrm>
        </p:grpSpPr>
        <p:sp>
          <p:nvSpPr>
            <p:cNvPr id="61473" name="Text Box 33"/>
            <p:cNvSpPr txBox="1">
              <a:spLocks noChangeArrowheads="1"/>
            </p:cNvSpPr>
            <p:nvPr/>
          </p:nvSpPr>
          <p:spPr bwMode="auto">
            <a:xfrm>
              <a:off x="3911" y="3135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</a:t>
              </a:r>
              <a:endParaRPr lang="ru-RU"/>
            </a:p>
          </p:txBody>
        </p:sp>
        <p:sp>
          <p:nvSpPr>
            <p:cNvPr id="61474" name="Text Box 34"/>
            <p:cNvSpPr txBox="1">
              <a:spLocks noChangeArrowheads="1"/>
            </p:cNvSpPr>
            <p:nvPr/>
          </p:nvSpPr>
          <p:spPr bwMode="auto">
            <a:xfrm>
              <a:off x="4123" y="2949"/>
              <a:ext cx="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  <a:endParaRPr lang="ru-RU"/>
            </a:p>
          </p:txBody>
        </p:sp>
        <p:sp>
          <p:nvSpPr>
            <p:cNvPr id="61475" name="Text Box 35"/>
            <p:cNvSpPr txBox="1">
              <a:spLocks noChangeArrowheads="1"/>
            </p:cNvSpPr>
            <p:nvPr/>
          </p:nvSpPr>
          <p:spPr bwMode="auto">
            <a:xfrm>
              <a:off x="4059" y="2247"/>
              <a:ext cx="3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CH</a:t>
              </a:r>
              <a:r>
                <a:rPr lang="en-US" baseline="-25000"/>
                <a:t>2</a:t>
              </a:r>
              <a:endParaRPr lang="ru-RU" baseline="-25000"/>
            </a:p>
          </p:txBody>
        </p:sp>
        <p:sp>
          <p:nvSpPr>
            <p:cNvPr id="61476" name="Text Box 36"/>
            <p:cNvSpPr txBox="1">
              <a:spLocks noChangeArrowheads="1"/>
            </p:cNvSpPr>
            <p:nvPr/>
          </p:nvSpPr>
          <p:spPr bwMode="auto">
            <a:xfrm>
              <a:off x="4468" y="2247"/>
              <a:ext cx="3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CH</a:t>
              </a:r>
              <a:r>
                <a:rPr lang="en-US" baseline="-25000"/>
                <a:t>2</a:t>
              </a:r>
              <a:endParaRPr lang="ru-RU" baseline="-25000"/>
            </a:p>
          </p:txBody>
        </p:sp>
        <p:sp>
          <p:nvSpPr>
            <p:cNvPr id="61477" name="Line 37"/>
            <p:cNvSpPr>
              <a:spLocks noChangeShapeType="1"/>
            </p:cNvSpPr>
            <p:nvPr/>
          </p:nvSpPr>
          <p:spPr bwMode="auto">
            <a:xfrm>
              <a:off x="4368" y="2378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78" name="Line 38"/>
            <p:cNvSpPr>
              <a:spLocks noChangeShapeType="1"/>
            </p:cNvSpPr>
            <p:nvPr/>
          </p:nvSpPr>
          <p:spPr bwMode="auto">
            <a:xfrm flipH="1">
              <a:off x="4032" y="2433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79" name="Line 39"/>
            <p:cNvSpPr>
              <a:spLocks noChangeShapeType="1"/>
            </p:cNvSpPr>
            <p:nvPr/>
          </p:nvSpPr>
          <p:spPr bwMode="auto">
            <a:xfrm>
              <a:off x="4585" y="2460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80" name="Text Box 40"/>
            <p:cNvSpPr txBox="1">
              <a:spLocks noChangeArrowheads="1"/>
            </p:cNvSpPr>
            <p:nvPr/>
          </p:nvSpPr>
          <p:spPr bwMode="auto">
            <a:xfrm>
              <a:off x="3914" y="2473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</a:t>
              </a:r>
              <a:endParaRPr lang="ru-RU"/>
            </a:p>
          </p:txBody>
        </p:sp>
        <p:sp>
          <p:nvSpPr>
            <p:cNvPr id="61481" name="Text Box 41"/>
            <p:cNvSpPr txBox="1">
              <a:spLocks noChangeArrowheads="1"/>
            </p:cNvSpPr>
            <p:nvPr/>
          </p:nvSpPr>
          <p:spPr bwMode="auto">
            <a:xfrm>
              <a:off x="4609" y="2496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N</a:t>
              </a:r>
              <a:endParaRPr lang="ru-RU"/>
            </a:p>
          </p:txBody>
        </p:sp>
        <p:sp>
          <p:nvSpPr>
            <p:cNvPr id="61482" name="Line 42"/>
            <p:cNvSpPr>
              <a:spLocks noChangeShapeType="1"/>
            </p:cNvSpPr>
            <p:nvPr/>
          </p:nvSpPr>
          <p:spPr bwMode="auto">
            <a:xfrm>
              <a:off x="3868" y="2432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83" name="Line 43"/>
            <p:cNvSpPr>
              <a:spLocks noChangeShapeType="1"/>
            </p:cNvSpPr>
            <p:nvPr/>
          </p:nvSpPr>
          <p:spPr bwMode="auto">
            <a:xfrm flipH="1">
              <a:off x="4785" y="2478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84" name="Text Box 44"/>
            <p:cNvSpPr txBox="1">
              <a:spLocks noChangeArrowheads="1"/>
            </p:cNvSpPr>
            <p:nvPr/>
          </p:nvSpPr>
          <p:spPr bwMode="auto">
            <a:xfrm>
              <a:off x="3543" y="2296"/>
              <a:ext cx="3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H</a:t>
              </a:r>
              <a:r>
                <a:rPr lang="en-US" baseline="-25000"/>
                <a:t>2</a:t>
              </a:r>
              <a:r>
                <a:rPr lang="en-US"/>
                <a:t>C</a:t>
              </a:r>
              <a:endParaRPr lang="ru-RU"/>
            </a:p>
          </p:txBody>
        </p:sp>
        <p:sp>
          <p:nvSpPr>
            <p:cNvPr id="61485" name="Text Box 45"/>
            <p:cNvSpPr txBox="1">
              <a:spLocks noChangeArrowheads="1"/>
            </p:cNvSpPr>
            <p:nvPr/>
          </p:nvSpPr>
          <p:spPr bwMode="auto">
            <a:xfrm>
              <a:off x="3028" y="2297"/>
              <a:ext cx="50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HOOC</a:t>
              </a:r>
              <a:endParaRPr lang="ru-RU"/>
            </a:p>
          </p:txBody>
        </p:sp>
        <p:sp>
          <p:nvSpPr>
            <p:cNvPr id="61486" name="Line 46"/>
            <p:cNvSpPr>
              <a:spLocks noChangeShapeType="1"/>
            </p:cNvSpPr>
            <p:nvPr/>
          </p:nvSpPr>
          <p:spPr bwMode="auto">
            <a:xfrm>
              <a:off x="3479" y="2423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87" name="Text Box 47"/>
            <p:cNvSpPr txBox="1">
              <a:spLocks noChangeArrowheads="1"/>
            </p:cNvSpPr>
            <p:nvPr/>
          </p:nvSpPr>
          <p:spPr bwMode="auto">
            <a:xfrm>
              <a:off x="5251" y="2300"/>
              <a:ext cx="50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COOH</a:t>
              </a:r>
              <a:endParaRPr lang="ru-RU"/>
            </a:p>
          </p:txBody>
        </p:sp>
        <p:sp>
          <p:nvSpPr>
            <p:cNvPr id="61488" name="Text Box 48"/>
            <p:cNvSpPr txBox="1">
              <a:spLocks noChangeArrowheads="1"/>
            </p:cNvSpPr>
            <p:nvPr/>
          </p:nvSpPr>
          <p:spPr bwMode="auto">
            <a:xfrm>
              <a:off x="4853" y="2301"/>
              <a:ext cx="3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CH</a:t>
              </a:r>
              <a:r>
                <a:rPr lang="en-US" baseline="-25000"/>
                <a:t>2</a:t>
              </a:r>
              <a:endParaRPr lang="ru-RU" baseline="-25000"/>
            </a:p>
          </p:txBody>
        </p:sp>
        <p:sp>
          <p:nvSpPr>
            <p:cNvPr id="61489" name="Line 49"/>
            <p:cNvSpPr>
              <a:spLocks noChangeShapeType="1"/>
            </p:cNvSpPr>
            <p:nvPr/>
          </p:nvSpPr>
          <p:spPr bwMode="auto">
            <a:xfrm>
              <a:off x="5187" y="2427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90" name="Line 50"/>
            <p:cNvSpPr>
              <a:spLocks noChangeShapeType="1"/>
            </p:cNvSpPr>
            <p:nvPr/>
          </p:nvSpPr>
          <p:spPr bwMode="auto">
            <a:xfrm flipH="1">
              <a:off x="3787" y="2659"/>
              <a:ext cx="182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91" name="Line 51"/>
            <p:cNvSpPr>
              <a:spLocks noChangeShapeType="1"/>
            </p:cNvSpPr>
            <p:nvPr/>
          </p:nvSpPr>
          <p:spPr bwMode="auto">
            <a:xfrm>
              <a:off x="4785" y="2659"/>
              <a:ext cx="182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92" name="Line 52"/>
            <p:cNvSpPr>
              <a:spLocks noChangeShapeType="1"/>
            </p:cNvSpPr>
            <p:nvPr/>
          </p:nvSpPr>
          <p:spPr bwMode="auto">
            <a:xfrm flipH="1">
              <a:off x="4513" y="2704"/>
              <a:ext cx="13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93" name="Line 53"/>
            <p:cNvSpPr>
              <a:spLocks noChangeShapeType="1"/>
            </p:cNvSpPr>
            <p:nvPr/>
          </p:nvSpPr>
          <p:spPr bwMode="auto">
            <a:xfrm>
              <a:off x="4105" y="2659"/>
              <a:ext cx="181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94" name="Text Box 54"/>
            <p:cNvSpPr txBox="1">
              <a:spLocks noChangeArrowheads="1"/>
            </p:cNvSpPr>
            <p:nvPr/>
          </p:nvSpPr>
          <p:spPr bwMode="auto">
            <a:xfrm>
              <a:off x="4259" y="2754"/>
              <a:ext cx="30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Me</a:t>
              </a:r>
              <a:endParaRPr lang="ru-RU"/>
            </a:p>
          </p:txBody>
        </p:sp>
        <p:sp>
          <p:nvSpPr>
            <p:cNvPr id="61495" name="Text Box 55"/>
            <p:cNvSpPr txBox="1">
              <a:spLocks noChangeArrowheads="1"/>
            </p:cNvSpPr>
            <p:nvPr/>
          </p:nvSpPr>
          <p:spPr bwMode="auto">
            <a:xfrm>
              <a:off x="3479" y="2800"/>
              <a:ext cx="3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H</a:t>
              </a:r>
              <a:r>
                <a:rPr lang="en-US" baseline="-25000"/>
                <a:t>2</a:t>
              </a:r>
              <a:r>
                <a:rPr lang="en-US"/>
                <a:t>C</a:t>
              </a:r>
              <a:endParaRPr lang="ru-RU"/>
            </a:p>
          </p:txBody>
        </p:sp>
        <p:sp>
          <p:nvSpPr>
            <p:cNvPr id="61496" name="Text Box 56"/>
            <p:cNvSpPr txBox="1">
              <a:spLocks noChangeArrowheads="1"/>
            </p:cNvSpPr>
            <p:nvPr/>
          </p:nvSpPr>
          <p:spPr bwMode="auto">
            <a:xfrm>
              <a:off x="4931" y="2772"/>
              <a:ext cx="3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CH</a:t>
              </a:r>
              <a:r>
                <a:rPr lang="en-US" baseline="-25000"/>
                <a:t>2</a:t>
              </a:r>
              <a:endParaRPr lang="ru-RU" baseline="-25000"/>
            </a:p>
          </p:txBody>
        </p:sp>
        <p:sp>
          <p:nvSpPr>
            <p:cNvPr id="61497" name="Line 57"/>
            <p:cNvSpPr>
              <a:spLocks noChangeShapeType="1"/>
            </p:cNvSpPr>
            <p:nvPr/>
          </p:nvSpPr>
          <p:spPr bwMode="auto">
            <a:xfrm flipH="1">
              <a:off x="4830" y="2977"/>
              <a:ext cx="182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98" name="Line 58"/>
            <p:cNvSpPr>
              <a:spLocks noChangeShapeType="1"/>
            </p:cNvSpPr>
            <p:nvPr/>
          </p:nvSpPr>
          <p:spPr bwMode="auto">
            <a:xfrm>
              <a:off x="3778" y="3003"/>
              <a:ext cx="182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499" name="Text Box 59"/>
            <p:cNvSpPr txBox="1">
              <a:spLocks noChangeArrowheads="1"/>
            </p:cNvSpPr>
            <p:nvPr/>
          </p:nvSpPr>
          <p:spPr bwMode="auto">
            <a:xfrm>
              <a:off x="4692" y="3113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</a:t>
              </a:r>
              <a:endParaRPr lang="ru-RU"/>
            </a:p>
          </p:txBody>
        </p:sp>
        <p:sp>
          <p:nvSpPr>
            <p:cNvPr id="61500" name="Text Box 60"/>
            <p:cNvSpPr txBox="1">
              <a:spLocks noChangeArrowheads="1"/>
            </p:cNvSpPr>
            <p:nvPr/>
          </p:nvSpPr>
          <p:spPr bwMode="auto">
            <a:xfrm>
              <a:off x="4477" y="2949"/>
              <a:ext cx="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  <a:endParaRPr lang="ru-RU"/>
            </a:p>
          </p:txBody>
        </p:sp>
        <p:sp>
          <p:nvSpPr>
            <p:cNvPr id="61501" name="Text Box 61"/>
            <p:cNvSpPr txBox="1">
              <a:spLocks noChangeArrowheads="1"/>
            </p:cNvSpPr>
            <p:nvPr/>
          </p:nvSpPr>
          <p:spPr bwMode="auto">
            <a:xfrm>
              <a:off x="3914" y="3357"/>
              <a:ext cx="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  <a:endParaRPr lang="ru-RU"/>
            </a:p>
          </p:txBody>
        </p:sp>
        <p:sp>
          <p:nvSpPr>
            <p:cNvPr id="61502" name="Text Box 62"/>
            <p:cNvSpPr txBox="1">
              <a:spLocks noChangeArrowheads="1"/>
            </p:cNvSpPr>
            <p:nvPr/>
          </p:nvSpPr>
          <p:spPr bwMode="auto">
            <a:xfrm>
              <a:off x="4703" y="3348"/>
              <a:ext cx="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</a:t>
              </a:r>
              <a:endParaRPr lang="ru-RU"/>
            </a:p>
          </p:txBody>
        </p:sp>
        <p:sp>
          <p:nvSpPr>
            <p:cNvPr id="61503" name="Line 63"/>
            <p:cNvSpPr>
              <a:spLocks noChangeShapeType="1"/>
            </p:cNvSpPr>
            <p:nvPr/>
          </p:nvSpPr>
          <p:spPr bwMode="auto">
            <a:xfrm flipH="1">
              <a:off x="4278" y="2967"/>
              <a:ext cx="45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04" name="Line 64"/>
            <p:cNvSpPr>
              <a:spLocks noChangeShapeType="1"/>
            </p:cNvSpPr>
            <p:nvPr/>
          </p:nvSpPr>
          <p:spPr bwMode="auto">
            <a:xfrm flipH="1">
              <a:off x="4078" y="3158"/>
              <a:ext cx="45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05" name="Line 65"/>
            <p:cNvSpPr>
              <a:spLocks noChangeShapeType="1"/>
            </p:cNvSpPr>
            <p:nvPr/>
          </p:nvSpPr>
          <p:spPr bwMode="auto">
            <a:xfrm>
              <a:off x="4432" y="2940"/>
              <a:ext cx="81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06" name="Line 66"/>
            <p:cNvSpPr>
              <a:spLocks noChangeShapeType="1"/>
            </p:cNvSpPr>
            <p:nvPr/>
          </p:nvSpPr>
          <p:spPr bwMode="auto">
            <a:xfrm>
              <a:off x="4641" y="3122"/>
              <a:ext cx="81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07" name="Line 67"/>
            <p:cNvSpPr>
              <a:spLocks noChangeShapeType="1"/>
            </p:cNvSpPr>
            <p:nvPr/>
          </p:nvSpPr>
          <p:spPr bwMode="auto">
            <a:xfrm>
              <a:off x="4024" y="332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08" name="Line 68"/>
            <p:cNvSpPr>
              <a:spLocks noChangeShapeType="1"/>
            </p:cNvSpPr>
            <p:nvPr/>
          </p:nvSpPr>
          <p:spPr bwMode="auto">
            <a:xfrm>
              <a:off x="4005" y="333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09" name="Line 69"/>
            <p:cNvSpPr>
              <a:spLocks noChangeShapeType="1"/>
            </p:cNvSpPr>
            <p:nvPr/>
          </p:nvSpPr>
          <p:spPr bwMode="auto">
            <a:xfrm>
              <a:off x="4812" y="331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10" name="Line 70"/>
            <p:cNvSpPr>
              <a:spLocks noChangeShapeType="1"/>
            </p:cNvSpPr>
            <p:nvPr/>
          </p:nvSpPr>
          <p:spPr bwMode="auto">
            <a:xfrm>
              <a:off x="4793" y="332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4801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sz="2800" b="1">
                <a:solidFill>
                  <a:srgbClr val="FF0000"/>
                </a:solidFill>
                <a:latin typeface="Times New Roman" pitchFamily="18" charset="0"/>
              </a:rPr>
              <a:t>Ізомерія комплексних сполук</a:t>
            </a:r>
          </a:p>
          <a:p>
            <a:pPr>
              <a:buFont typeface="Wingdings" pitchFamily="2" charset="2"/>
              <a:buNone/>
            </a:pPr>
            <a:r>
              <a:rPr lang="uk-UA" i="1">
                <a:latin typeface="Times New Roman" pitchFamily="18" charset="0"/>
              </a:rPr>
              <a:t>Ізомерія – це явище існування сполук з однаковим хімічним складом, але з різною будовою і властивостями.</a:t>
            </a:r>
            <a:endParaRPr lang="uk-UA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Для координаційних сполук відомі такі види ізомерії:</a:t>
            </a:r>
          </a:p>
          <a:p>
            <a:pPr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А. Просторова ізомерія:</a:t>
            </a:r>
          </a:p>
          <a:p>
            <a:pPr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     *  Геометрична (цис- і транс-ізомерія);</a:t>
            </a:r>
          </a:p>
          <a:p>
            <a:pPr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     *  Оптична</a:t>
            </a:r>
          </a:p>
          <a:p>
            <a:pPr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Б. Структурна ізомерія:</a:t>
            </a:r>
          </a:p>
          <a:p>
            <a:pPr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    *  Сольватна (гідратна)</a:t>
            </a:r>
          </a:p>
          <a:p>
            <a:pPr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    *  Іонізаційна</a:t>
            </a:r>
          </a:p>
          <a:p>
            <a:pPr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    *  Координаційна</a:t>
            </a:r>
          </a:p>
          <a:p>
            <a:pPr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    *  Ізомерія зв’язку </a:t>
            </a:r>
            <a:endParaRPr lang="ru-RU" sz="28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7029450"/>
          </a:xfrm>
        </p:spPr>
        <p:txBody>
          <a:bodyPr/>
          <a:lstStyle/>
          <a:p>
            <a:pPr marL="533400" indent="-533400" algn="ctr">
              <a:lnSpc>
                <a:spcPct val="90000"/>
              </a:lnSpc>
              <a:buFont typeface="Wingdings" pitchFamily="2" charset="2"/>
              <a:buNone/>
            </a:pPr>
            <a:r>
              <a:rPr lang="ru-RU" b="1">
                <a:solidFill>
                  <a:srgbClr val="0000CC"/>
                </a:solidFill>
                <a:latin typeface="Times New Roman" pitchFamily="18" charset="0"/>
              </a:rPr>
              <a:t>Структурна ізомерія комплексних сполук: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>
                <a:effectLst/>
                <a:latin typeface="Times New Roman" pitchFamily="18" charset="0"/>
              </a:rPr>
              <a:t>1. Іонізаційна ізомерія </a:t>
            </a:r>
            <a:r>
              <a:rPr lang="uk-UA" sz="2800">
                <a:effectLst/>
                <a:latin typeface="Times New Roman" pitchFamily="18" charset="0"/>
              </a:rPr>
              <a:t>полягає в різному розміщенні іонів у внутрішній і зовнішній сферах.</a:t>
            </a:r>
            <a:r>
              <a:rPr lang="uk-UA" sz="2800">
                <a:latin typeface="Times New Roman" pitchFamily="18" charset="0"/>
              </a:rPr>
              <a:t>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  <a:latin typeface="Times New Roman" pitchFamily="18" charset="0"/>
              </a:rPr>
              <a:t>2. </a:t>
            </a:r>
            <a:r>
              <a:rPr lang="ru-RU" sz="2800" b="1" i="1">
                <a:effectLst/>
                <a:latin typeface="Times New Roman" pitchFamily="18" charset="0"/>
              </a:rPr>
              <a:t>Гідратна ізомерія  </a:t>
            </a:r>
            <a:r>
              <a:rPr lang="uk-UA" sz="2800">
                <a:effectLst/>
                <a:latin typeface="Times New Roman" pitchFamily="18" charset="0"/>
              </a:rPr>
              <a:t>полягає в різному розміщенні молекул води у внутрішній і зовнішній координаційних сферах.</a:t>
            </a:r>
            <a:r>
              <a:rPr lang="uk-UA" sz="2800"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Найкраще проявляється у солей хрому.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>
                <a:effectLst/>
                <a:latin typeface="Times New Roman" pitchFamily="18" charset="0"/>
              </a:rPr>
              <a:t>3. Ізомерія</a:t>
            </a:r>
            <a:r>
              <a:rPr lang="en-US" sz="2800" b="1" i="1">
                <a:effectLst/>
                <a:latin typeface="Times New Roman" pitchFamily="18" charset="0"/>
              </a:rPr>
              <a:t> </a:t>
            </a:r>
            <a:r>
              <a:rPr lang="ru-RU" sz="2800" b="1" i="1">
                <a:effectLst/>
                <a:latin typeface="Times New Roman" pitchFamily="18" charset="0"/>
              </a:rPr>
              <a:t>зв</a:t>
            </a:r>
            <a:r>
              <a:rPr lang="en-US" sz="2800" b="1" i="1">
                <a:effectLst/>
                <a:latin typeface="Times New Roman" pitchFamily="18" charset="0"/>
              </a:rPr>
              <a:t>'</a:t>
            </a:r>
            <a:r>
              <a:rPr lang="ru-RU" sz="2800" b="1" i="1">
                <a:effectLst/>
                <a:latin typeface="Times New Roman" pitchFamily="18" charset="0"/>
              </a:rPr>
              <a:t>язку</a:t>
            </a:r>
            <a:r>
              <a:rPr lang="en-US" sz="2800" b="1" i="1">
                <a:effectLst/>
                <a:latin typeface="Times New Roman" pitchFamily="18" charset="0"/>
              </a:rPr>
              <a:t>. </a:t>
            </a:r>
            <a:endParaRPr lang="uk-UA" sz="2800" b="1" i="1">
              <a:effectLst/>
              <a:latin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  <a:latin typeface="Times New Roman" pitchFamily="18" charset="0"/>
              </a:rPr>
              <a:t>	Деякі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ліганди</a:t>
            </a:r>
            <a:r>
              <a:rPr lang="en-US" sz="2800">
                <a:effectLst/>
                <a:latin typeface="Times New Roman" pitchFamily="18" charset="0"/>
              </a:rPr>
              <a:t>,  </a:t>
            </a:r>
            <a:r>
              <a:rPr lang="ru-RU" sz="2800">
                <a:effectLst/>
                <a:latin typeface="Times New Roman" pitchFamily="18" charset="0"/>
              </a:rPr>
              <a:t>наприклад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іони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С</a:t>
            </a:r>
            <a:r>
              <a:rPr lang="en-US" sz="2800">
                <a:effectLst/>
                <a:latin typeface="Times New Roman" pitchFamily="18" charset="0"/>
              </a:rPr>
              <a:t>N</a:t>
            </a:r>
            <a:r>
              <a:rPr lang="en-US" sz="2800">
                <a:effectLst/>
                <a:latin typeface="Times New Roman" pitchFamily="18" charset="0"/>
                <a:cs typeface="Times New Roman" pitchFamily="18" charset="0"/>
              </a:rPr>
              <a:t>‾</a:t>
            </a:r>
            <a:r>
              <a:rPr lang="en-US" sz="2800">
                <a:effectLst/>
                <a:latin typeface="Times New Roman" pitchFamily="18" charset="0"/>
              </a:rPr>
              <a:t> , NCS</a:t>
            </a:r>
            <a:r>
              <a:rPr lang="en-US" sz="2800">
                <a:effectLst/>
                <a:latin typeface="Times New Roman" pitchFamily="18" charset="0"/>
                <a:cs typeface="Times New Roman" pitchFamily="18" charset="0"/>
              </a:rPr>
              <a:t>‾</a:t>
            </a:r>
            <a:r>
              <a:rPr lang="en-US" sz="2800">
                <a:effectLst/>
                <a:latin typeface="Times New Roman" pitchFamily="18" charset="0"/>
              </a:rPr>
              <a:t>, NO</a:t>
            </a:r>
            <a:r>
              <a:rPr lang="en-US" sz="2800">
                <a:effectLst/>
                <a:latin typeface="Times New Roman" pitchFamily="18" charset="0"/>
                <a:cs typeface="Times New Roman" pitchFamily="18" charset="0"/>
              </a:rPr>
              <a:t>²‾</a:t>
            </a:r>
            <a:r>
              <a:rPr lang="en-US" sz="2800">
                <a:effectLst/>
                <a:latin typeface="Times New Roman" pitchFamily="18" charset="0"/>
              </a:rPr>
              <a:t>, </a:t>
            </a:r>
            <a:r>
              <a:rPr lang="ru-RU" sz="2800">
                <a:effectLst/>
                <a:latin typeface="Times New Roman" pitchFamily="18" charset="0"/>
              </a:rPr>
              <a:t>мають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по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два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донорні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атоми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і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можуть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координуватися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різними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способами</a:t>
            </a:r>
            <a:r>
              <a:rPr lang="en-US" sz="2800">
                <a:effectLst/>
                <a:latin typeface="Times New Roman" pitchFamily="18" charset="0"/>
              </a:rPr>
              <a:t>, </a:t>
            </a:r>
            <a:r>
              <a:rPr lang="ru-RU" sz="2800">
                <a:effectLst/>
                <a:latin typeface="Times New Roman" pitchFamily="18" charset="0"/>
              </a:rPr>
              <a:t>тобто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є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амбідентатними</a:t>
            </a:r>
            <a:r>
              <a:rPr lang="en-US" sz="2800">
                <a:effectLst/>
                <a:latin typeface="Times New Roman" pitchFamily="18" charset="0"/>
              </a:rPr>
              <a:t> </a:t>
            </a:r>
            <a:r>
              <a:rPr lang="ru-RU" sz="2800">
                <a:effectLst/>
                <a:latin typeface="Times New Roman" pitchFamily="18" charset="0"/>
              </a:rPr>
              <a:t>лігандами</a:t>
            </a:r>
            <a:r>
              <a:rPr lang="en-US" sz="2800">
                <a:effectLst/>
                <a:latin typeface="Times New Roman" pitchFamily="18" charset="0"/>
              </a:rPr>
              <a:t>.</a:t>
            </a:r>
            <a:r>
              <a:rPr lang="en-US" sz="2800">
                <a:latin typeface="Times New Roman" pitchFamily="18" charset="0"/>
              </a:rPr>
              <a:t> </a:t>
            </a:r>
            <a:endParaRPr lang="ru-RU" sz="2800">
              <a:effectLst/>
              <a:latin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>
                <a:effectLst/>
                <a:latin typeface="Times New Roman" pitchFamily="18" charset="0"/>
              </a:rPr>
              <a:t>4. Координаційна ізомерія </a:t>
            </a:r>
            <a:r>
              <a:rPr lang="uk-UA" sz="2800">
                <a:effectLst/>
                <a:latin typeface="Times New Roman" pitchFamily="18" charset="0"/>
              </a:rPr>
              <a:t>за якої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uk-UA" sz="2800">
                <a:effectLst/>
                <a:latin typeface="Times New Roman" pitchFamily="18" charset="0"/>
              </a:rPr>
              <a:t>комплексоутворювачі немовби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uk-UA" sz="2800">
                <a:effectLst/>
                <a:latin typeface="Times New Roman" pitchFamily="18" charset="0"/>
              </a:rPr>
              <a:t>обмінюються лігандами:</a:t>
            </a:r>
            <a:endParaRPr lang="ru-RU" sz="2800">
              <a:effectLst/>
              <a:latin typeface="Times New Roman" pitchFamily="18" charset="0"/>
            </a:endParaRPr>
          </a:p>
        </p:txBody>
      </p:sp>
      <p:pic>
        <p:nvPicPr>
          <p:cNvPr id="2488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5219700"/>
            <a:ext cx="34925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8893175" cy="6669087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  <a:buFont typeface="Wingdings" pitchFamily="2" charset="2"/>
              <a:buNone/>
            </a:pPr>
            <a:r>
              <a:rPr lang="uk-UA" b="1">
                <a:solidFill>
                  <a:srgbClr val="0000CC"/>
                </a:solidFill>
                <a:latin typeface="Times New Roman" pitchFamily="18" charset="0"/>
              </a:rPr>
              <a:t>Просторова ізомерія комплексних сполук: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b="1" i="1">
                <a:latin typeface="Times New Roman" pitchFamily="18" charset="0"/>
              </a:rPr>
              <a:t>1. </a:t>
            </a:r>
            <a:r>
              <a:rPr lang="ru-RU" b="1" i="1">
                <a:latin typeface="Times New Roman" pitchFamily="18" charset="0"/>
              </a:rPr>
              <a:t>Геометрична ізомерія  </a:t>
            </a:r>
            <a:endParaRPr lang="en-US" b="1" i="1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latin typeface="Times New Roman" pitchFamily="18" charset="0"/>
              </a:rPr>
              <a:t>полягає в різному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latin typeface="Times New Roman" pitchFamily="18" charset="0"/>
              </a:rPr>
              <a:t>просторовому </a:t>
            </a:r>
            <a:endParaRPr lang="en-US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latin typeface="Times New Roman" pitchFamily="18" charset="0"/>
              </a:rPr>
              <a:t>положенні лігандів </a:t>
            </a:r>
            <a:endParaRPr lang="en-US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latin typeface="Times New Roman" pitchFamily="18" charset="0"/>
              </a:rPr>
              <a:t>відносно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latin typeface="Times New Roman" pitchFamily="18" charset="0"/>
              </a:rPr>
              <a:t>комплексоутворювача. </a:t>
            </a:r>
            <a:endParaRPr lang="en-US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latin typeface="Times New Roman" pitchFamily="18" charset="0"/>
              </a:rPr>
              <a:t>2. </a:t>
            </a:r>
            <a:r>
              <a:rPr lang="ru-RU" b="1" i="1">
                <a:latin typeface="Times New Roman" pitchFamily="18" charset="0"/>
              </a:rPr>
              <a:t>Оптична</a:t>
            </a:r>
            <a:r>
              <a:rPr lang="en-US" b="1" i="1">
                <a:latin typeface="Times New Roman" pitchFamily="18" charset="0"/>
              </a:rPr>
              <a:t> </a:t>
            </a:r>
            <a:r>
              <a:rPr lang="ru-RU" b="1" i="1">
                <a:latin typeface="Times New Roman" pitchFamily="18" charset="0"/>
              </a:rPr>
              <a:t>ізомерія</a:t>
            </a:r>
            <a:r>
              <a:rPr lang="en-US" b="1" i="1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характерна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для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різнолігандних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або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хелатних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комплексних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сполук</a:t>
            </a:r>
            <a:r>
              <a:rPr lang="en-US">
                <a:latin typeface="Times New Roman" pitchFamily="18" charset="0"/>
              </a:rPr>
              <a:t>, </a:t>
            </a:r>
            <a:r>
              <a:rPr lang="ru-RU">
                <a:latin typeface="Times New Roman" pitchFamily="18" charset="0"/>
              </a:rPr>
              <a:t>у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цьому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разі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один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ізомер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є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дзеркальним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відбитком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іншого</a:t>
            </a:r>
            <a:r>
              <a:rPr lang="en-US">
                <a:latin typeface="Times New Roman" pitchFamily="18" charset="0"/>
              </a:rPr>
              <a:t>. </a:t>
            </a:r>
            <a:endParaRPr lang="ru-RU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ru-RU">
              <a:latin typeface="Times New Roman" pitchFamily="18" charset="0"/>
            </a:endParaRPr>
          </a:p>
        </p:txBody>
      </p:sp>
      <p:pic>
        <p:nvPicPr>
          <p:cNvPr id="2682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0200" y="1196975"/>
            <a:ext cx="5003800" cy="394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rgbClr val="FF0000"/>
                </a:solidFill>
                <a:latin typeface="Times New Roman" pitchFamily="18" charset="0"/>
              </a:rPr>
              <a:t>Хімічний зв’язок у комплексних сполуках. Поведінка комплексних сполук у розчинах.</a:t>
            </a:r>
            <a:endParaRPr lang="en-US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</a:rPr>
              <a:t>   </a:t>
            </a:r>
            <a:r>
              <a:rPr lang="uk-UA" dirty="0">
                <a:latin typeface="Times New Roman" pitchFamily="18" charset="0"/>
              </a:rPr>
              <a:t>У наш час для пояснення утворення, будови та властивостей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</a:rPr>
              <a:t>комплексних  сполук використовують три теорії: </a:t>
            </a:r>
            <a:endParaRPr lang="en-US" dirty="0"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  <a:latin typeface="Times New Roman" pitchFamily="18" charset="0"/>
              </a:rPr>
              <a:t>      * </a:t>
            </a:r>
            <a:r>
              <a:rPr lang="uk-UA" dirty="0">
                <a:solidFill>
                  <a:schemeClr val="folHlink"/>
                </a:solidFill>
                <a:latin typeface="Times New Roman" pitchFamily="18" charset="0"/>
              </a:rPr>
              <a:t>метод валентних</a:t>
            </a:r>
            <a:r>
              <a:rPr lang="en-US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uk-UA" dirty="0">
                <a:solidFill>
                  <a:schemeClr val="folHlink"/>
                </a:solidFill>
                <a:latin typeface="Times New Roman" pitchFamily="18" charset="0"/>
              </a:rPr>
              <a:t>зв'язків, </a:t>
            </a:r>
            <a:endParaRPr lang="en-US" dirty="0">
              <a:solidFill>
                <a:schemeClr val="folHlink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  <a:latin typeface="Times New Roman" pitchFamily="18" charset="0"/>
              </a:rPr>
              <a:t>      * </a:t>
            </a:r>
            <a:r>
              <a:rPr lang="uk-UA" dirty="0">
                <a:solidFill>
                  <a:schemeClr val="folHlink"/>
                </a:solidFill>
                <a:latin typeface="Times New Roman" pitchFamily="18" charset="0"/>
              </a:rPr>
              <a:t>теорію кристалічного поля, </a:t>
            </a:r>
            <a:endParaRPr lang="en-US" dirty="0">
              <a:solidFill>
                <a:schemeClr val="folHlink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  <a:latin typeface="Times New Roman" pitchFamily="18" charset="0"/>
              </a:rPr>
              <a:t>      * </a:t>
            </a:r>
            <a:r>
              <a:rPr lang="uk-UA" dirty="0">
                <a:solidFill>
                  <a:schemeClr val="folHlink"/>
                </a:solidFill>
                <a:latin typeface="Times New Roman" pitchFamily="18" charset="0"/>
              </a:rPr>
              <a:t>метод молекулярних </a:t>
            </a:r>
            <a:r>
              <a:rPr lang="uk-UA" dirty="0" err="1">
                <a:solidFill>
                  <a:schemeClr val="folHlink"/>
                </a:solidFill>
                <a:latin typeface="Times New Roman" pitchFamily="18" charset="0"/>
              </a:rPr>
              <a:t>орбіталей</a:t>
            </a:r>
            <a:r>
              <a:rPr lang="uk-UA" dirty="0">
                <a:solidFill>
                  <a:schemeClr val="folHlink"/>
                </a:solidFill>
                <a:latin typeface="Times New Roman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uk-UA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0"/>
            <a:ext cx="8964612" cy="6858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sz="2400" i="1">
                <a:solidFill>
                  <a:srgbClr val="990000"/>
                </a:solidFill>
                <a:latin typeface="Times New Roman" pitchFamily="18" charset="0"/>
              </a:rPr>
              <a:t>Основні положення теорії </a:t>
            </a:r>
            <a:r>
              <a:rPr lang="ru-RU" sz="2400" i="1">
                <a:solidFill>
                  <a:srgbClr val="990000"/>
                </a:solidFill>
                <a:latin typeface="Times New Roman" pitchFamily="18" charset="0"/>
              </a:rPr>
              <a:t>кристалічного поля</a:t>
            </a:r>
            <a:r>
              <a:rPr lang="uk-UA" sz="2400" i="1">
                <a:solidFill>
                  <a:srgbClr val="990000"/>
                </a:solidFill>
                <a:latin typeface="Times New Roman" pitchFamily="18" charset="0"/>
              </a:rPr>
              <a:t> можна сформулювати так:</a:t>
            </a:r>
          </a:p>
          <a:p>
            <a:pPr algn="ctr">
              <a:buFont typeface="Wingdings" pitchFamily="2" charset="2"/>
              <a:buNone/>
            </a:pPr>
            <a:endParaRPr lang="uk-UA" sz="2400">
              <a:solidFill>
                <a:srgbClr val="99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uk-UA" sz="2400">
                <a:latin typeface="Times New Roman" pitchFamily="18" charset="0"/>
              </a:rPr>
              <a:t>1. Комплексні сполуки стійко існують через електростатичну взаємодію    центрального іона з лігандами.</a:t>
            </a:r>
          </a:p>
          <a:p>
            <a:pPr>
              <a:buFont typeface="Wingdings" pitchFamily="2" charset="2"/>
              <a:buNone/>
            </a:pPr>
            <a:r>
              <a:rPr lang="uk-UA" sz="2400">
                <a:latin typeface="Times New Roman" pitchFamily="18" charset="0"/>
              </a:rPr>
              <a:t>2. Центральний іон розглядають з врахуванням його електронної будови і тих змін, які спричиняють ліганди своїм електростатичним полем. Ліганди розглядають тільки як носії певного заряду, а їх власну елетронну структуру не враховують.</a:t>
            </a:r>
          </a:p>
          <a:p>
            <a:pPr>
              <a:buFont typeface="Wingdings" pitchFamily="2" charset="2"/>
              <a:buNone/>
            </a:pPr>
            <a:r>
              <a:rPr lang="uk-UA" sz="2400">
                <a:latin typeface="Times New Roman" pitchFamily="18" charset="0"/>
              </a:rPr>
              <a:t>3. Взаємодія між центральним атомом і лігандами кількісно описують законами і математичним апаратом квантової механіки.</a:t>
            </a:r>
          </a:p>
          <a:p>
            <a:pPr>
              <a:buFont typeface="Wingdings" pitchFamily="2" charset="2"/>
              <a:buNone/>
            </a:pPr>
            <a:r>
              <a:rPr lang="uk-UA" sz="2400" i="1">
                <a:latin typeface="Times New Roman" pitchFamily="18" charset="0"/>
              </a:rPr>
              <a:t>    </a:t>
            </a:r>
            <a:r>
              <a:rPr lang="uk-UA" sz="2400" i="1">
                <a:solidFill>
                  <a:srgbClr val="990000"/>
                </a:solidFill>
                <a:latin typeface="Times New Roman" pitchFamily="18" charset="0"/>
              </a:rPr>
              <a:t>Недоліки.</a:t>
            </a:r>
            <a:r>
              <a:rPr lang="uk-UA" sz="2400">
                <a:latin typeface="Times New Roman" pitchFamily="18" charset="0"/>
              </a:rPr>
              <a:t> Не враховує участі електронів лігандів в утворенні хімічних зв’язків з центральним іоном і тому застосовується, головним чином, для комплексних сполук з переважно іонним характером зв’язку між центральним атомом і лігандами.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642350" cy="648017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uk-UA" sz="2800" b="1">
                <a:solidFill>
                  <a:srgbClr val="990000"/>
                </a:solidFill>
              </a:rPr>
              <a:t>    </a:t>
            </a:r>
            <a:r>
              <a:rPr lang="uk-UA" sz="2800" b="1">
                <a:solidFill>
                  <a:srgbClr val="990000"/>
                </a:solidFill>
                <a:latin typeface="Times New Roman" pitchFamily="18" charset="0"/>
              </a:rPr>
              <a:t>Метод валентних зв’язків</a:t>
            </a:r>
            <a:endParaRPr lang="uk-UA" sz="2800">
              <a:solidFill>
                <a:srgbClr val="990000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    Хімічні зв’язки, які виникають в процесі комплексоутворення, мають донорно-акцепторне походження, тобто утворюються за рахунок неподільної електронної пари одного із взаємодіючих атомів і вільної орбіталі другого атома.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800">
                <a:latin typeface="Times New Roman" pitchFamily="18" charset="0"/>
              </a:rPr>
              <a:t>    Отже, МВЗ пояснює певні значення КЧ і геометричні форми комплексних іонів або молекул. Але взаємодія між центральним атомом і лігандами в комплексних сполуках не зводться лише до донорно-акцепторної. Існують ліганди, які здатні приймати електрони металу на вакантні орбіталі, наприклад на вільні </a:t>
            </a:r>
            <a:r>
              <a:rPr lang="en-US" sz="2800">
                <a:latin typeface="Times New Roman" pitchFamily="18" charset="0"/>
              </a:rPr>
              <a:t>d</a:t>
            </a:r>
            <a:r>
              <a:rPr lang="uk-UA" sz="2800">
                <a:latin typeface="Times New Roman" pitchFamily="18" charset="0"/>
              </a:rPr>
              <a:t> – орбіталі. Такі ліганди називаються П – акцепторами, а зв’язок їх з центральним атомом П – дативним.</a:t>
            </a:r>
            <a:endParaRPr lang="ru-RU" sz="28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64613" cy="6858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</a:rPr>
              <a:t>Поняття про комплексні сполуки. Теорія Вернера.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uk-UA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</a:rPr>
              <a:t>   </a:t>
            </a:r>
            <a:r>
              <a:rPr lang="ru-RU" sz="3600" b="1" dirty="0" err="1">
                <a:solidFill>
                  <a:srgbClr val="0000CC"/>
                </a:solidFill>
                <a:latin typeface="Times New Roman" pitchFamily="18" charset="0"/>
              </a:rPr>
              <a:t>Комплексні</a:t>
            </a:r>
            <a:r>
              <a:rPr lang="ru-RU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00CC"/>
                </a:solidFill>
                <a:latin typeface="Times New Roman" pitchFamily="18" charset="0"/>
              </a:rPr>
              <a:t>сполуки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або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</a:rPr>
              <a:t>координаційні</a:t>
            </a:r>
            <a:r>
              <a:rPr lang="ru-RU" sz="3600" b="1" dirty="0">
                <a:latin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</a:rPr>
              <a:t>сполуки</a:t>
            </a:r>
            <a:r>
              <a:rPr lang="ru-RU" sz="3600" dirty="0">
                <a:latin typeface="Times New Roman" pitchFamily="18" charset="0"/>
              </a:rPr>
              <a:t> – </a:t>
            </a:r>
            <a:r>
              <a:rPr lang="ru-RU" sz="3600" dirty="0" err="1">
                <a:latin typeface="Times New Roman" pitchFamily="18" charset="0"/>
              </a:rPr>
              <a:t>складні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сполуки</a:t>
            </a:r>
            <a:r>
              <a:rPr lang="ru-RU" sz="3600" dirty="0">
                <a:latin typeface="Times New Roman" pitchFamily="18" charset="0"/>
              </a:rPr>
              <a:t>, в </a:t>
            </a:r>
            <a:r>
              <a:rPr lang="ru-RU" sz="3600" dirty="0" err="1">
                <a:latin typeface="Times New Roman" pitchFamily="18" charset="0"/>
              </a:rPr>
              <a:t>яких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можна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виділити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центральний</a:t>
            </a:r>
            <a:r>
              <a:rPr lang="ru-RU" sz="3600" dirty="0">
                <a:latin typeface="Times New Roman" pitchFamily="18" charset="0"/>
              </a:rPr>
              <a:t> атом (</a:t>
            </a:r>
            <a:r>
              <a:rPr lang="ru-RU" sz="3600" dirty="0" err="1">
                <a:latin typeface="Times New Roman" pitchFamily="18" charset="0"/>
              </a:rPr>
              <a:t>комплексоутворювач</a:t>
            </a:r>
            <a:r>
              <a:rPr lang="ru-RU" sz="3600" dirty="0">
                <a:latin typeface="Times New Roman" pitchFamily="18" charset="0"/>
              </a:rPr>
              <a:t>) </a:t>
            </a:r>
            <a:r>
              <a:rPr lang="ru-RU" sz="3600" dirty="0" err="1">
                <a:latin typeface="Times New Roman" pitchFamily="18" charset="0"/>
              </a:rPr>
              <a:t>і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безпосередньо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зв’язані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з</a:t>
            </a:r>
            <a:r>
              <a:rPr lang="ru-RU" sz="3600" dirty="0">
                <a:latin typeface="Times New Roman" pitchFamily="18" charset="0"/>
              </a:rPr>
              <a:t> ним </a:t>
            </a:r>
            <a:r>
              <a:rPr lang="ru-RU" sz="3600" dirty="0" err="1">
                <a:latin typeface="Times New Roman" pitchFamily="18" charset="0"/>
              </a:rPr>
              <a:t>молекули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або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йони</a:t>
            </a:r>
            <a:r>
              <a:rPr lang="ru-RU" sz="3600" dirty="0">
                <a:latin typeface="Times New Roman" pitchFamily="18" charset="0"/>
              </a:rPr>
              <a:t> - так </a:t>
            </a:r>
            <a:r>
              <a:rPr lang="ru-RU" sz="3600" dirty="0" err="1">
                <a:latin typeface="Times New Roman" pitchFamily="18" charset="0"/>
              </a:rPr>
              <a:t>звані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ліганди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або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аденти</a:t>
            </a:r>
            <a:r>
              <a:rPr lang="ru-RU" sz="3600" dirty="0">
                <a:latin typeface="Times New Roman" pitchFamily="18" charset="0"/>
              </a:rPr>
              <a:t>. </a:t>
            </a:r>
            <a:r>
              <a:rPr lang="ru-RU" sz="3600" dirty="0" err="1">
                <a:latin typeface="Times New Roman" pitchFamily="18" charset="0"/>
              </a:rPr>
              <a:t>Центральний</a:t>
            </a:r>
            <a:r>
              <a:rPr lang="ru-RU" sz="3600" dirty="0">
                <a:latin typeface="Times New Roman" pitchFamily="18" charset="0"/>
              </a:rPr>
              <a:t> атом та </a:t>
            </a:r>
            <a:r>
              <a:rPr lang="ru-RU" sz="3600" dirty="0" err="1">
                <a:latin typeface="Times New Roman" pitchFamily="18" charset="0"/>
              </a:rPr>
              <a:t>ліганди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утворюють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внутрішню</a:t>
            </a:r>
            <a:r>
              <a:rPr lang="ru-RU" sz="3600" dirty="0">
                <a:latin typeface="Times New Roman" pitchFamily="18" charset="0"/>
              </a:rPr>
              <a:t> сферу (комплекс), </a:t>
            </a:r>
            <a:r>
              <a:rPr lang="ru-RU" sz="3600" dirty="0" err="1">
                <a:latin typeface="Times New Roman" pitchFamily="18" charset="0"/>
              </a:rPr>
              <a:t>молекули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або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йони</a:t>
            </a:r>
            <a:r>
              <a:rPr lang="ru-RU" sz="3600" dirty="0">
                <a:latin typeface="Times New Roman" pitchFamily="18" charset="0"/>
              </a:rPr>
              <a:t>, </a:t>
            </a:r>
            <a:r>
              <a:rPr lang="ru-RU" sz="3600" dirty="0" err="1">
                <a:latin typeface="Times New Roman" pitchFamily="18" charset="0"/>
              </a:rPr>
              <a:t>які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оточують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комплекс</a:t>
            </a:r>
            <a:r>
              <a:rPr lang="ru-RU" sz="3600" dirty="0">
                <a:latin typeface="Times New Roman" pitchFamily="18" charset="0"/>
              </a:rPr>
              <a:t> - </a:t>
            </a:r>
            <a:r>
              <a:rPr lang="ru-RU" sz="3600" dirty="0" err="1">
                <a:latin typeface="Times New Roman" pitchFamily="18" charset="0"/>
              </a:rPr>
              <a:t>зовнішню</a:t>
            </a:r>
            <a:r>
              <a:rPr lang="ru-RU" sz="3600" dirty="0">
                <a:latin typeface="Times New Roman" pitchFamily="18" charset="0"/>
              </a:rPr>
              <a:t> сферу. </a:t>
            </a:r>
            <a:r>
              <a:rPr lang="ru-RU" sz="3600" dirty="0" err="1">
                <a:latin typeface="Times New Roman" pitchFamily="18" charset="0"/>
              </a:rPr>
              <a:t>Центральним</a:t>
            </a:r>
            <a:r>
              <a:rPr lang="ru-RU" sz="3600" dirty="0">
                <a:latin typeface="Times New Roman" pitchFamily="18" charset="0"/>
              </a:rPr>
              <a:t> атомом </a:t>
            </a:r>
            <a:r>
              <a:rPr lang="ru-RU" sz="3600" dirty="0" err="1">
                <a:latin typeface="Times New Roman" pitchFamily="18" charset="0"/>
              </a:rPr>
              <a:t>можуть</a:t>
            </a:r>
            <a:r>
              <a:rPr lang="ru-RU" sz="3600" dirty="0">
                <a:latin typeface="Times New Roman" pitchFamily="18" charset="0"/>
              </a:rPr>
              <a:t> бути як метали, так </a:t>
            </a:r>
            <a:r>
              <a:rPr lang="ru-RU" sz="3600" dirty="0" err="1">
                <a:latin typeface="Times New Roman" pitchFamily="18" charset="0"/>
              </a:rPr>
              <a:t>і</a:t>
            </a:r>
            <a:r>
              <a:rPr lang="ru-RU" sz="3600" dirty="0">
                <a:latin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</a:rPr>
              <a:t>неметали</a:t>
            </a:r>
            <a:r>
              <a:rPr lang="ru-RU" sz="3600" dirty="0">
                <a:latin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sz="3600" b="1">
                <a:solidFill>
                  <a:srgbClr val="990000"/>
                </a:solidFill>
                <a:latin typeface="Times New Roman" pitchFamily="18" charset="0"/>
              </a:rPr>
              <a:t>Метод молекулярних орбіталей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Times New Roman" pitchFamily="18" charset="0"/>
              </a:rPr>
              <a:t>   В області координаційних з'єднань узагальнення, отримані на основі методу МО, названі теорією поля лігандів. Головна особливість її полягає в тому, що зважаючи зазвичай високої симетрії координаційного вузла МО молекули або іона координаційної сполуки класифікуються за поданнями симетрії і принципову схему їх утворення з орбіталей лігандів можна найчастіше побудувати, не проводячи конкретних розрахунків. </a:t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/>
            </a:r>
            <a:br>
              <a:rPr lang="ru-RU">
                <a:latin typeface="Times New Roman" pitchFamily="18" charset="0"/>
              </a:rPr>
            </a:br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744538"/>
          </a:xfrm>
        </p:spPr>
        <p:txBody>
          <a:bodyPr/>
          <a:lstStyle/>
          <a:p>
            <a:r>
              <a:rPr lang="ru-RU" sz="3200" b="1" i="1">
                <a:solidFill>
                  <a:srgbClr val="990000"/>
                </a:solidFill>
                <a:effectLst/>
                <a:latin typeface="Times New Roman" pitchFamily="18" charset="0"/>
              </a:rPr>
              <a:t>Поведінка комплексних сполук у розчинах</a:t>
            </a:r>
            <a:endParaRPr lang="uk-UA" sz="3200" b="1" i="1">
              <a:solidFill>
                <a:srgbClr val="99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25538"/>
            <a:ext cx="8964613" cy="4608512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uk-UA" sz="4000"/>
              <a:t> </a:t>
            </a:r>
            <a:r>
              <a:rPr lang="uk-UA" sz="2800">
                <a:effectLst/>
                <a:latin typeface="Times New Roman" pitchFamily="18" charset="0"/>
              </a:rPr>
              <a:t>Розрізняють </a:t>
            </a:r>
            <a:r>
              <a:rPr lang="uk-UA" sz="2800">
                <a:solidFill>
                  <a:schemeClr val="folHlink"/>
                </a:solidFill>
                <a:effectLst/>
                <a:latin typeface="Times New Roman" pitchFamily="18" charset="0"/>
              </a:rPr>
              <a:t>первинну </a:t>
            </a:r>
            <a:r>
              <a:rPr lang="uk-UA" sz="2800">
                <a:effectLst/>
                <a:latin typeface="Times New Roman" pitchFamily="18" charset="0"/>
              </a:rPr>
              <a:t>та </a:t>
            </a:r>
            <a:r>
              <a:rPr lang="uk-UA" sz="2800">
                <a:solidFill>
                  <a:schemeClr val="folHlink"/>
                </a:solidFill>
                <a:effectLst/>
                <a:latin typeface="Times New Roman" pitchFamily="18" charset="0"/>
              </a:rPr>
              <a:t>вторинну</a:t>
            </a:r>
            <a:r>
              <a:rPr lang="uk-UA" sz="2800">
                <a:effectLst/>
                <a:latin typeface="Times New Roman" pitchFamily="18" charset="0"/>
              </a:rPr>
              <a:t> дисоціацію                         сполук. У розчині кожна молекула комплексної сполуки розпадається на </a:t>
            </a:r>
            <a:r>
              <a:rPr lang="uk-UA" sz="2800">
                <a:solidFill>
                  <a:srgbClr val="FFCCCC"/>
                </a:solidFill>
                <a:effectLst/>
                <a:latin typeface="Times New Roman" pitchFamily="18" charset="0"/>
              </a:rPr>
              <a:t>комплексний іон</a:t>
            </a:r>
            <a:r>
              <a:rPr lang="uk-UA" sz="2800">
                <a:effectLst/>
                <a:latin typeface="Times New Roman" pitchFamily="18" charset="0"/>
              </a:rPr>
              <a:t> та </a:t>
            </a:r>
            <a:r>
              <a:rPr lang="uk-UA" sz="2800">
                <a:solidFill>
                  <a:srgbClr val="FFCCCC"/>
                </a:solidFill>
                <a:effectLst/>
                <a:latin typeface="Times New Roman" pitchFamily="18" charset="0"/>
              </a:rPr>
              <a:t>іони зовнішньої сфери</a:t>
            </a:r>
            <a:r>
              <a:rPr lang="uk-UA" sz="2800">
                <a:effectLst/>
                <a:latin typeface="Times New Roman" pitchFamily="18" charset="0"/>
              </a:rPr>
              <a:t>. Оскільки іони зв'язані з катіонами та аніонами зовнішньої сфери за допомогою іонного зв</a:t>
            </a:r>
            <a:r>
              <a:rPr lang="en-US" sz="2800">
                <a:effectLst/>
                <a:latin typeface="Times New Roman" pitchFamily="18" charset="0"/>
              </a:rPr>
              <a:t>’</a:t>
            </a:r>
            <a:r>
              <a:rPr lang="uk-UA" sz="2800">
                <a:effectLst/>
                <a:latin typeface="Times New Roman" pitchFamily="18" charset="0"/>
              </a:rPr>
              <a:t>язку, первинна дисоціація комплексних сполук перебігає за типом сильних електролітів. Процес дисоціації необоротній. Тому йони зовнішьої сфери повністю взаємодіють з реактивами, які утворюють з ними важкорозчинні сполуки: </a:t>
            </a:r>
          </a:p>
          <a:p>
            <a:pPr algn="just">
              <a:buFont typeface="Wingdings" pitchFamily="2" charset="2"/>
              <a:buNone/>
            </a:pPr>
            <a:endParaRPr lang="uk-UA" sz="2800">
              <a:effectLst/>
              <a:latin typeface="Times New Roman" pitchFamily="18" charset="0"/>
            </a:endParaRPr>
          </a:p>
        </p:txBody>
      </p:sp>
      <p:pic>
        <p:nvPicPr>
          <p:cNvPr id="208909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805488"/>
            <a:ext cx="7848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5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19250" y="2924175"/>
            <a:ext cx="6057900" cy="1109663"/>
          </a:xfrm>
        </p:spPr>
      </p:pic>
      <p:pic>
        <p:nvPicPr>
          <p:cNvPr id="22323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31913" y="4941888"/>
            <a:ext cx="6346825" cy="863600"/>
          </a:xfrm>
          <a:noFill/>
          <a:ln/>
        </p:spPr>
      </p:pic>
      <p:sp>
        <p:nvSpPr>
          <p:cNvPr id="223238" name="Text Box 6"/>
          <p:cNvSpPr txBox="1">
            <a:spLocks noChangeArrowheads="1"/>
          </p:cNvSpPr>
          <p:nvPr/>
        </p:nvSpPr>
        <p:spPr bwMode="auto">
          <a:xfrm>
            <a:off x="395288" y="333375"/>
            <a:ext cx="8497887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uk-UA" sz="3200">
                <a:latin typeface="Times New Roman" pitchFamily="18" charset="0"/>
              </a:rPr>
              <a:t>Комплексні іони, у свою чергу , підлягають вторинній дисоціації, внаслідок якої відщеплюють ліганди. Така дисоціація протікає за типом слабких електролітів. Цей етап дисоціації є ступінчастим і оборотнім:</a:t>
            </a:r>
          </a:p>
        </p:txBody>
      </p:sp>
      <p:sp>
        <p:nvSpPr>
          <p:cNvPr id="223239" name="Text Box 7"/>
          <p:cNvSpPr txBox="1">
            <a:spLocks noChangeArrowheads="1"/>
          </p:cNvSpPr>
          <p:nvPr/>
        </p:nvSpPr>
        <p:spPr bwMode="auto">
          <a:xfrm>
            <a:off x="0" y="4292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>
                <a:latin typeface="Times New Roman" pitchFamily="18" charset="0"/>
              </a:rPr>
              <a:t>Сумарний процес виражають за рівнянням реакції: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uk-UA" sz="2800" b="1" dirty="0">
                <a:solidFill>
                  <a:srgbClr val="FF0000"/>
                </a:solidFill>
                <a:latin typeface="Times New Roman" pitchFamily="18" charset="0"/>
              </a:rPr>
              <a:t>Використання комплексних сполук у медицині.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>
                <a:effectLst/>
                <a:latin typeface="Times New Roman" pitchFamily="18" charset="0"/>
              </a:rPr>
              <a:t>-   </a:t>
            </a:r>
            <a:r>
              <a:rPr lang="uk-UA" dirty="0">
                <a:effectLst/>
                <a:latin typeface="Times New Roman" pitchFamily="18" charset="0"/>
              </a:rPr>
              <a:t>Сполуки Ауруму з прадавніх часів використовували для лікування прокази. Нині комплекси цього металу застосовують для лікування </a:t>
            </a:r>
            <a:r>
              <a:rPr lang="uk-UA" dirty="0" err="1">
                <a:effectLst/>
                <a:latin typeface="Times New Roman" pitchFamily="18" charset="0"/>
              </a:rPr>
              <a:t>ревматоїдних</a:t>
            </a:r>
            <a:r>
              <a:rPr lang="uk-UA" dirty="0">
                <a:effectLst/>
                <a:latin typeface="Times New Roman" pitchFamily="18" charset="0"/>
              </a:rPr>
              <a:t> артритів, наприклад </a:t>
            </a:r>
            <a:r>
              <a:rPr lang="uk-UA" dirty="0" err="1">
                <a:effectLst/>
                <a:latin typeface="Times New Roman" pitchFamily="18" charset="0"/>
              </a:rPr>
              <a:t>хризолан</a:t>
            </a:r>
            <a:r>
              <a:rPr lang="uk-UA" dirty="0">
                <a:effectLst/>
                <a:latin typeface="Times New Roman" pitchFamily="18" charset="0"/>
              </a:rPr>
              <a:t> </a:t>
            </a:r>
            <a:r>
              <a:rPr lang="en-US" dirty="0">
                <a:effectLst/>
                <a:latin typeface="Times New Roman" pitchFamily="18" charset="0"/>
              </a:rPr>
              <a:t>Na</a:t>
            </a:r>
            <a:r>
              <a:rPr lang="uk-UA" sz="1800" dirty="0">
                <a:effectLst/>
                <a:latin typeface="Times New Roman" pitchFamily="18" charset="0"/>
              </a:rPr>
              <a:t>3</a:t>
            </a:r>
            <a:r>
              <a:rPr lang="uk-UA" dirty="0">
                <a:effectLst/>
                <a:latin typeface="Times New Roman" pitchFamily="18" charset="0"/>
              </a:rPr>
              <a:t>[</a:t>
            </a:r>
            <a:r>
              <a:rPr lang="en-US" dirty="0">
                <a:effectLst/>
                <a:latin typeface="Times New Roman" pitchFamily="18" charset="0"/>
              </a:rPr>
              <a:t>Au</a:t>
            </a:r>
            <a:r>
              <a:rPr lang="uk-UA" dirty="0">
                <a:effectLst/>
                <a:latin typeface="Times New Roman" pitchFamily="18" charset="0"/>
              </a:rPr>
              <a:t>(</a:t>
            </a:r>
            <a:r>
              <a:rPr lang="en-US" dirty="0">
                <a:effectLst/>
                <a:latin typeface="Times New Roman" pitchFamily="18" charset="0"/>
              </a:rPr>
              <a:t>S</a:t>
            </a:r>
            <a:r>
              <a:rPr lang="uk-UA" sz="1800" dirty="0">
                <a:effectLst/>
                <a:latin typeface="Times New Roman" pitchFamily="18" charset="0"/>
              </a:rPr>
              <a:t>2</a:t>
            </a:r>
            <a:r>
              <a:rPr lang="en-US" dirty="0">
                <a:effectLst/>
                <a:latin typeface="Times New Roman" pitchFamily="18" charset="0"/>
              </a:rPr>
              <a:t>O</a:t>
            </a:r>
            <a:r>
              <a:rPr lang="uk-UA" sz="1800" dirty="0">
                <a:effectLst/>
                <a:latin typeface="Times New Roman" pitchFamily="18" charset="0"/>
              </a:rPr>
              <a:t>3</a:t>
            </a:r>
            <a:r>
              <a:rPr lang="uk-UA" dirty="0">
                <a:effectLst/>
                <a:latin typeface="Times New Roman" pitchFamily="18" charset="0"/>
              </a:rPr>
              <a:t>)</a:t>
            </a:r>
            <a:r>
              <a:rPr lang="uk-UA" sz="1800" dirty="0">
                <a:effectLst/>
                <a:latin typeface="Times New Roman" pitchFamily="18" charset="0"/>
              </a:rPr>
              <a:t>2</a:t>
            </a:r>
            <a:r>
              <a:rPr lang="uk-UA" dirty="0">
                <a:effectLst/>
                <a:latin typeface="Times New Roman" pitchFamily="18" charset="0"/>
              </a:rPr>
              <a:t>].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uk-UA" dirty="0">
                <a:effectLst/>
                <a:latin typeface="Times New Roman" pitchFamily="18" charset="0"/>
              </a:rPr>
              <a:t>Комплексні сполуки Цинку широко використовують у дерматології як протимікробні засоби.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uk-UA" dirty="0">
                <a:effectLst/>
                <a:latin typeface="Times New Roman" pitchFamily="18" charset="0"/>
              </a:rPr>
              <a:t>Карбоніли </a:t>
            </a:r>
            <a:r>
              <a:rPr lang="uk-UA" dirty="0" err="1">
                <a:effectLst/>
                <a:latin typeface="Times New Roman" pitchFamily="18" charset="0"/>
              </a:rPr>
              <a:t>Феруму</a:t>
            </a:r>
            <a:r>
              <a:rPr lang="uk-UA" dirty="0">
                <a:effectLst/>
                <a:latin typeface="Times New Roman" pitchFamily="18" charset="0"/>
              </a:rPr>
              <a:t>, зокрема </a:t>
            </a:r>
            <a:r>
              <a:rPr lang="uk-UA" dirty="0" err="1">
                <a:effectLst/>
                <a:latin typeface="Times New Roman" pitchFamily="18" charset="0"/>
              </a:rPr>
              <a:t>ферроцерон</a:t>
            </a:r>
            <a:r>
              <a:rPr lang="uk-UA" dirty="0">
                <a:effectLst/>
                <a:latin typeface="Times New Roman" pitchFamily="18" charset="0"/>
              </a:rPr>
              <a:t> (натрієва сіль </a:t>
            </a:r>
            <a:r>
              <a:rPr lang="uk-UA" dirty="0" err="1">
                <a:effectLst/>
                <a:latin typeface="Times New Roman" pitchFamily="18" charset="0"/>
              </a:rPr>
              <a:t>карбоксибензоїл-ферроцену</a:t>
            </a:r>
            <a:r>
              <a:rPr lang="uk-UA" dirty="0">
                <a:effectLst/>
                <a:latin typeface="Times New Roman" pitchFamily="18" charset="0"/>
              </a:rPr>
              <a:t>) належить до нових медичних препаратів для лікування </a:t>
            </a:r>
            <a:r>
              <a:rPr lang="uk-UA" dirty="0" err="1">
                <a:effectLst/>
                <a:latin typeface="Times New Roman" pitchFamily="18" charset="0"/>
              </a:rPr>
              <a:t>ферумдефіцитних</a:t>
            </a:r>
            <a:r>
              <a:rPr lang="uk-UA" dirty="0">
                <a:effectLst/>
                <a:latin typeface="Times New Roman" pitchFamily="18" charset="0"/>
              </a:rPr>
              <a:t> (залізодефіцитних) анемій.</a:t>
            </a:r>
            <a:endParaRPr lang="en-US" dirty="0"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dirty="0"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1258888" y="188913"/>
            <a:ext cx="66849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uk-UA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Біологічно важливі комплексні сполуки</a:t>
            </a:r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6452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988" y="1268413"/>
            <a:ext cx="4257676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452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412875"/>
            <a:ext cx="424815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>
                <a:solidFill>
                  <a:srgbClr val="FF0000"/>
                </a:solidFill>
                <a:latin typeface="Times New Roman" pitchFamily="18" charset="0"/>
              </a:rPr>
              <a:t>Основні положення координаційної</a:t>
            </a:r>
            <a:r>
              <a:rPr lang="ru-RU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b="1">
                <a:solidFill>
                  <a:srgbClr val="FF0000"/>
                </a:solidFill>
                <a:latin typeface="Times New Roman" pitchFamily="18" charset="0"/>
              </a:rPr>
              <a:t>теорії Вернера</a:t>
            </a:r>
          </a:p>
          <a:p>
            <a:pPr>
              <a:buFont typeface="Wingdings" pitchFamily="2" charset="2"/>
              <a:buNone/>
            </a:pPr>
            <a:r>
              <a:rPr lang="uk-UA">
                <a:latin typeface="Times New Roman" pitchFamily="18" charset="0"/>
              </a:rPr>
              <a:t>  </a:t>
            </a:r>
            <a:r>
              <a:rPr lang="en-US">
                <a:latin typeface="Times New Roman" pitchFamily="18" charset="0"/>
              </a:rPr>
              <a:t> </a:t>
            </a:r>
            <a:r>
              <a:rPr lang="uk-UA">
                <a:latin typeface="Times New Roman" pitchFamily="18" charset="0"/>
              </a:rPr>
              <a:t>Найбільш вдало властивості і будову комплексних сполук пояснює координаційна теорія, запропонована в </a:t>
            </a:r>
            <a:r>
              <a:rPr lang="uk-UA" b="1">
                <a:latin typeface="Times New Roman" pitchFamily="18" charset="0"/>
              </a:rPr>
              <a:t>1893 році шведським хіміком Альфредом Вернером.</a:t>
            </a:r>
            <a:r>
              <a:rPr lang="uk-UA">
                <a:latin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 b="1" i="1">
                <a:latin typeface="Times New Roman" pitchFamily="18" charset="0"/>
              </a:rPr>
              <a:t>   </a:t>
            </a:r>
            <a:r>
              <a:rPr lang="ru-RU" b="1" i="1">
                <a:solidFill>
                  <a:srgbClr val="0000CC"/>
                </a:solidFill>
                <a:latin typeface="Times New Roman" pitchFamily="18" charset="0"/>
              </a:rPr>
              <a:t>Комплексоутворювачем</a:t>
            </a:r>
            <a:r>
              <a:rPr lang="ru-RU" b="1" i="1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вважають центральний атом чи іон, до якого приєднуються нейтральні молекули або аніони. 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Times New Roman" pitchFamily="18" charset="0"/>
              </a:rPr>
              <a:t>	Найчастіше комплексо-утворювачами є катіони </a:t>
            </a:r>
            <a:r>
              <a:rPr lang="en-US">
                <a:latin typeface="Times New Roman" pitchFamily="18" charset="0"/>
              </a:rPr>
              <a:t>d</a:t>
            </a:r>
            <a:r>
              <a:rPr lang="ru-RU">
                <a:latin typeface="Times New Roman" pitchFamily="18" charset="0"/>
              </a:rPr>
              <a:t>-металів: С</a:t>
            </a:r>
            <a:r>
              <a:rPr lang="en-US">
                <a:latin typeface="Times New Roman" pitchFamily="18" charset="0"/>
              </a:rPr>
              <a:t>u</a:t>
            </a:r>
            <a:r>
              <a:rPr lang="en-US" sz="2400" baseline="30000">
                <a:latin typeface="Arial" charset="0"/>
              </a:rPr>
              <a:t>2+</a:t>
            </a:r>
            <a:r>
              <a:rPr lang="ru-RU">
                <a:latin typeface="Times New Roman" pitchFamily="18" charset="0"/>
              </a:rPr>
              <a:t>, Со</a:t>
            </a:r>
            <a:r>
              <a:rPr lang="en-US" sz="2400" baseline="30000">
                <a:latin typeface="Arial" charset="0"/>
              </a:rPr>
              <a:t>2+</a:t>
            </a:r>
            <a:r>
              <a:rPr lang="ru-RU">
                <a:latin typeface="Times New Roman" pitchFamily="18" charset="0"/>
              </a:rPr>
              <a:t>, </a:t>
            </a:r>
            <a:r>
              <a:rPr lang="en-US">
                <a:latin typeface="Times New Roman" pitchFamily="18" charset="0"/>
              </a:rPr>
              <a:t>Fe</a:t>
            </a:r>
            <a:r>
              <a:rPr lang="en-US" sz="2400" baseline="30000">
                <a:latin typeface="Arial" charset="0"/>
              </a:rPr>
              <a:t>3+</a:t>
            </a:r>
            <a:r>
              <a:rPr lang="ru-RU">
                <a:latin typeface="Times New Roman" pitchFamily="18" charset="0"/>
              </a:rPr>
              <a:t>, С</a:t>
            </a:r>
            <a:r>
              <a:rPr lang="en-US">
                <a:latin typeface="Times New Roman" pitchFamily="18" charset="0"/>
              </a:rPr>
              <a:t>r</a:t>
            </a:r>
            <a:r>
              <a:rPr lang="uk-UA">
                <a:latin typeface="Times New Roman" pitchFamily="18" charset="0"/>
              </a:rPr>
              <a:t> </a:t>
            </a:r>
            <a:r>
              <a:rPr lang="en-US" sz="2400" baseline="30000">
                <a:latin typeface="Arial" charset="0"/>
              </a:rPr>
              <a:t>3+</a:t>
            </a:r>
            <a:r>
              <a:rPr lang="uk-UA" sz="2400">
                <a:latin typeface="Arial" charset="0"/>
              </a:rPr>
              <a:t> </a:t>
            </a:r>
            <a:r>
              <a:rPr lang="ru-RU">
                <a:latin typeface="Times New Roman" pitchFamily="18" charset="0"/>
              </a:rPr>
              <a:t>і багато інших.</a:t>
            </a:r>
            <a:endParaRPr lang="uk-UA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66690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/>
              <a:t>  </a:t>
            </a:r>
            <a:r>
              <a:rPr lang="ru-RU" sz="3600" b="1" i="1">
                <a:solidFill>
                  <a:srgbClr val="0000CC"/>
                </a:solidFill>
                <a:latin typeface="Times New Roman" pitchFamily="18" charset="0"/>
              </a:rPr>
              <a:t>Лігандами</a:t>
            </a:r>
            <a:r>
              <a:rPr lang="ru-RU" sz="3600" b="1" i="1">
                <a:latin typeface="Times New Roman" pitchFamily="18" charset="0"/>
              </a:rPr>
              <a:t> </a:t>
            </a:r>
            <a:r>
              <a:rPr lang="ru-RU" sz="3600">
                <a:latin typeface="Times New Roman" pitchFamily="18" charset="0"/>
              </a:rPr>
              <a:t>(приєднаними частинками) називають молекули або іони, які координуються навколо комплексоутворювача.</a:t>
            </a:r>
            <a:endParaRPr lang="en-US" sz="360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3600" b="1" i="1">
                <a:latin typeface="Times New Roman" pitchFamily="18" charset="0"/>
              </a:rPr>
              <a:t>   </a:t>
            </a:r>
            <a:r>
              <a:rPr lang="ru-RU" sz="3600" b="1" i="1">
                <a:solidFill>
                  <a:srgbClr val="0000CC"/>
                </a:solidFill>
                <a:latin typeface="Times New Roman" pitchFamily="18" charset="0"/>
              </a:rPr>
              <a:t>Координаційне число</a:t>
            </a:r>
            <a:r>
              <a:rPr lang="ru-RU" sz="3600" b="1" i="1">
                <a:latin typeface="Times New Roman" pitchFamily="18" charset="0"/>
              </a:rPr>
              <a:t> </a:t>
            </a:r>
            <a:r>
              <a:rPr lang="ru-RU" sz="3600">
                <a:latin typeface="Times New Roman" pitchFamily="18" charset="0"/>
              </a:rPr>
              <a:t>визначається числом місць у просторі, які може надавати комплексоутворювач для приєднання лігандів.</a:t>
            </a:r>
            <a:r>
              <a:rPr lang="ru-RU"/>
              <a:t> </a:t>
            </a:r>
            <a:r>
              <a:rPr lang="ru-RU">
                <a:latin typeface="Times New Roman" pitchFamily="18" charset="0"/>
              </a:rPr>
              <a:t>Воно залежить як від природи комплексоутворювача, так і від харак­теру лігандів.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6" name="Rectangle 8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79450"/>
          </a:xfrm>
        </p:spPr>
        <p:txBody>
          <a:bodyPr/>
          <a:lstStyle/>
          <a:p>
            <a:r>
              <a:rPr lang="uk-UA" sz="3200" b="1">
                <a:solidFill>
                  <a:srgbClr val="0000CC"/>
                </a:solidFill>
                <a:effectLst/>
                <a:latin typeface="Times New Roman" pitchFamily="18" charset="0"/>
              </a:rPr>
              <a:t>Координаційна теорія Вернера</a:t>
            </a:r>
            <a:r>
              <a:rPr lang="ru-RU" sz="3200" b="1">
                <a:solidFill>
                  <a:srgbClr val="0000CC"/>
                </a:solidFill>
                <a:effectLst/>
                <a:latin typeface="Times New Roman" pitchFamily="18" charset="0"/>
              </a:rPr>
              <a:t/>
            </a:r>
            <a:br>
              <a:rPr lang="ru-RU" sz="3200" b="1">
                <a:solidFill>
                  <a:srgbClr val="0000CC"/>
                </a:solidFill>
                <a:effectLst/>
                <a:latin typeface="Times New Roman" pitchFamily="18" charset="0"/>
              </a:rPr>
            </a:br>
            <a:endParaRPr lang="uk-UA" sz="3200" b="1">
              <a:solidFill>
                <a:srgbClr val="0000CC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17237" name="Group 149"/>
          <p:cNvGraphicFramePr>
            <a:graphicFrameLocks noGrp="1"/>
          </p:cNvGraphicFramePr>
          <p:nvPr>
            <p:ph type="tbl" idx="1"/>
          </p:nvPr>
        </p:nvGraphicFramePr>
        <p:xfrm>
          <a:off x="0" y="827088"/>
          <a:ext cx="9144000" cy="5626101"/>
        </p:xfrm>
        <a:graphic>
          <a:graphicData uri="http://schemas.openxmlformats.org/drawingml/2006/table">
            <a:tbl>
              <a:tblPr/>
              <a:tblGrid>
                <a:gridCol w="2286000"/>
                <a:gridCol w="2433638"/>
                <a:gridCol w="2281237"/>
                <a:gridCol w="2143125"/>
              </a:tblGrid>
              <a:tr h="166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Ступінь окиснення комплексо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утворювача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Характерні координаційні числа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Координаційні числа, які рідко трапляються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Комплексо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утворювачі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Cu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Ag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 Au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  <a:endParaRPr kumimoji="0" lang="uk-UA" sz="20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Cu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Hg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Cd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 Pb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Pt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Pd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Sn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Zn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Ni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Co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Fe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Ca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Sr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Ba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2+</a:t>
                      </a:r>
                      <a:endParaRPr kumimoji="0" lang="uk-UA" sz="20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Fe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Cr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Al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Au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Pt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Pb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Sn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4+</a:t>
                      </a:r>
                      <a:endParaRPr kumimoji="0" lang="uk-UA" sz="20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/>
              <a:t>  </a:t>
            </a:r>
            <a:r>
              <a:rPr lang="ru-RU" b="1" i="1">
                <a:solidFill>
                  <a:srgbClr val="0000CC"/>
                </a:solidFill>
                <a:latin typeface="Times New Roman" pitchFamily="18" charset="0"/>
              </a:rPr>
              <a:t>Внутрішню</a:t>
            </a:r>
            <a:r>
              <a:rPr lang="en-US" b="1" i="1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ru-RU" b="1" i="1">
                <a:solidFill>
                  <a:srgbClr val="0000CC"/>
                </a:solidFill>
                <a:latin typeface="Times New Roman" pitchFamily="18" charset="0"/>
              </a:rPr>
              <a:t>координаційну</a:t>
            </a:r>
            <a:r>
              <a:rPr lang="en-US" b="1" i="1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ru-RU" b="1" i="1">
                <a:solidFill>
                  <a:srgbClr val="0000CC"/>
                </a:solidFill>
                <a:latin typeface="Times New Roman" pitchFamily="18" charset="0"/>
              </a:rPr>
              <a:t>сферу</a:t>
            </a:r>
            <a:r>
              <a:rPr lang="en-US" b="1" i="1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комплексної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сполуки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складають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комплексоутворювач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разом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з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лігандами</a:t>
            </a:r>
            <a:r>
              <a:rPr lang="en-US">
                <a:latin typeface="Times New Roman" pitchFamily="18" charset="0"/>
              </a:rPr>
              <a:t>, </a:t>
            </a:r>
            <a:r>
              <a:rPr lang="ru-RU">
                <a:latin typeface="Times New Roman" pitchFamily="18" charset="0"/>
              </a:rPr>
              <a:t>які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приєдна</a:t>
            </a:r>
            <a:r>
              <a:rPr lang="en-US">
                <a:latin typeface="Times New Roman" pitchFamily="18" charset="0"/>
              </a:rPr>
              <a:t>­</a:t>
            </a:r>
            <a:r>
              <a:rPr lang="ru-RU">
                <a:latin typeface="Times New Roman" pitchFamily="18" charset="0"/>
              </a:rPr>
              <a:t>лися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відповідно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до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координаційного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числа</a:t>
            </a:r>
            <a:r>
              <a:rPr lang="en-US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комплексоутворювача</a:t>
            </a:r>
            <a:r>
              <a:rPr lang="en-US">
                <a:latin typeface="Times New Roman" pitchFamily="18" charset="0"/>
              </a:rPr>
              <a:t>. </a:t>
            </a:r>
            <a:r>
              <a:rPr lang="ru-RU">
                <a:latin typeface="Times New Roman" pitchFamily="18" charset="0"/>
              </a:rPr>
              <a:t>Заряд внутрішньої координаційної сфери визначається сумою зарядів комплексоутворювача й усіх лігандів:</a:t>
            </a:r>
          </a:p>
        </p:txBody>
      </p:sp>
      <p:pic>
        <p:nvPicPr>
          <p:cNvPr id="263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3946525"/>
            <a:ext cx="6337300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 i="1">
                <a:solidFill>
                  <a:srgbClr val="0000CC"/>
                </a:solidFill>
                <a:latin typeface="Times New Roman" pitchFamily="18" charset="0"/>
              </a:rPr>
              <a:t>Протиіони </a:t>
            </a:r>
            <a:r>
              <a:rPr lang="ru-RU">
                <a:latin typeface="Times New Roman" pitchFamily="18" charset="0"/>
              </a:rPr>
              <a:t>— це іони зовнішньої сфери (катіони або аніони), які компенсують заряд внутрішньої координаційної сфери, щоб речовина загалом була електронейтральною. Якщо замінити зовнішні іони, властивості речовини змінюються мало, якщо ж змінити один з компонентів у внутрішній координаційній сфері комплек­су, то утвориться нова сполука із зовсім іншими властивостями.</a:t>
            </a:r>
            <a:endParaRPr lang="ru-RU" b="1" i="1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b="1" i="1">
                <a:solidFill>
                  <a:srgbClr val="0000CC"/>
                </a:solidFill>
                <a:latin typeface="Times New Roman" pitchFamily="18" charset="0"/>
              </a:rPr>
              <a:t>Дентатність ліганду</a:t>
            </a:r>
            <a:r>
              <a:rPr lang="ru-RU" b="1" i="1">
                <a:latin typeface="Times New Roman" pitchFamily="18" charset="0"/>
              </a:rPr>
              <a:t> </a:t>
            </a:r>
            <a:r>
              <a:rPr lang="ru-RU">
                <a:latin typeface="Times New Roman" pitchFamily="18" charset="0"/>
              </a:rPr>
              <a:t>визначається числом атомів, які одночасно можуть утворювати зв'язки з комплексоутворювачем. Наприклад, молекула </a:t>
            </a:r>
            <a:r>
              <a:rPr lang="en-US">
                <a:latin typeface="Times New Roman" pitchFamily="18" charset="0"/>
              </a:rPr>
              <a:t>N</a:t>
            </a:r>
            <a:r>
              <a:rPr lang="ru-RU">
                <a:latin typeface="Times New Roman" pitchFamily="18" charset="0"/>
              </a:rPr>
              <a:t>Н</a:t>
            </a:r>
            <a:r>
              <a:rPr lang="ru-RU" sz="2000">
                <a:latin typeface="Times New Roman" pitchFamily="18" charset="0"/>
              </a:rPr>
              <a:t>3</a:t>
            </a:r>
            <a:r>
              <a:rPr lang="ru-RU">
                <a:latin typeface="Times New Roman" pitchFamily="18" charset="0"/>
              </a:rPr>
              <a:t> займає лише одне координаційне місце, і тому цей ліганд є </a:t>
            </a:r>
            <a:r>
              <a:rPr lang="ru-RU" i="1">
                <a:latin typeface="Times New Roman" pitchFamily="18" charset="0"/>
              </a:rPr>
              <a:t>монодентатним.</a:t>
            </a:r>
            <a:r>
              <a:rPr lang="ru-RU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-84138"/>
            <a:ext cx="9144000" cy="685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 algn="ctr">
              <a:tabLst>
                <a:tab pos="800100" algn="l"/>
              </a:tabLst>
            </a:pPr>
            <a:r>
              <a:rPr lang="uk-UA" sz="2800" b="1">
                <a:solidFill>
                  <a:srgbClr val="FF00FF"/>
                </a:solidFill>
                <a:latin typeface="Times New Roman" pitchFamily="18" charset="0"/>
              </a:rPr>
              <a:t>Комплексоутворювачі:</a:t>
            </a:r>
          </a:p>
          <a:p>
            <a:pPr marL="342900" indent="-342900">
              <a:tabLst>
                <a:tab pos="800100" algn="l"/>
              </a:tabLst>
            </a:pPr>
            <a:r>
              <a:rPr lang="uk-UA" sz="2400" b="1">
                <a:latin typeface="Times New Roman" pitchFamily="18" charset="0"/>
              </a:rPr>
              <a:t> Іони металів:</a:t>
            </a:r>
            <a:r>
              <a:rPr lang="en-US" sz="2400" b="1">
                <a:latin typeface="Times New Roman" pitchFamily="18" charset="0"/>
              </a:rPr>
              <a:t>Ag</a:t>
            </a:r>
            <a:r>
              <a:rPr lang="uk-UA" sz="2400" b="1" baseline="30000">
                <a:latin typeface="Times New Roman" pitchFamily="18" charset="0"/>
              </a:rPr>
              <a:t>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Cu</a:t>
            </a:r>
            <a:r>
              <a:rPr lang="uk-UA" sz="2400" b="1" baseline="30000">
                <a:latin typeface="Times New Roman" pitchFamily="18" charset="0"/>
              </a:rPr>
              <a:t>2+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Cu</a:t>
            </a:r>
            <a:r>
              <a:rPr lang="uk-UA" sz="2400" b="1" baseline="30000">
                <a:latin typeface="Times New Roman" pitchFamily="18" charset="0"/>
              </a:rPr>
              <a:t>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Co</a:t>
            </a:r>
            <a:r>
              <a:rPr lang="uk-UA" sz="2400" b="1" baseline="30000">
                <a:latin typeface="Times New Roman" pitchFamily="18" charset="0"/>
              </a:rPr>
              <a:t>3+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Al</a:t>
            </a:r>
            <a:r>
              <a:rPr lang="uk-UA" sz="2400" b="1" baseline="30000">
                <a:latin typeface="Times New Roman" pitchFamily="18" charset="0"/>
              </a:rPr>
              <a:t>3+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Ni</a:t>
            </a:r>
            <a:r>
              <a:rPr lang="uk-UA" sz="2400" b="1" baseline="30000">
                <a:latin typeface="Times New Roman" pitchFamily="18" charset="0"/>
              </a:rPr>
              <a:t>2+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Pb</a:t>
            </a:r>
            <a:r>
              <a:rPr lang="uk-UA" sz="2400" b="1" baseline="30000">
                <a:latin typeface="Times New Roman" pitchFamily="18" charset="0"/>
              </a:rPr>
              <a:t>2+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Pt</a:t>
            </a:r>
            <a:r>
              <a:rPr lang="uk-UA" sz="2400" b="1" baseline="30000">
                <a:latin typeface="Times New Roman" pitchFamily="18" charset="0"/>
              </a:rPr>
              <a:t>4+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Cr</a:t>
            </a:r>
            <a:r>
              <a:rPr lang="uk-UA" sz="2400" b="1" baseline="30000">
                <a:latin typeface="Times New Roman" pitchFamily="18" charset="0"/>
              </a:rPr>
              <a:t>3+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Au</a:t>
            </a:r>
            <a:r>
              <a:rPr lang="uk-UA" sz="2400" b="1" baseline="30000">
                <a:latin typeface="Times New Roman" pitchFamily="18" charset="0"/>
              </a:rPr>
              <a:t>3+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Fe</a:t>
            </a:r>
            <a:r>
              <a:rPr lang="uk-UA" sz="2400" b="1" baseline="30000">
                <a:latin typeface="Times New Roman" pitchFamily="18" charset="0"/>
              </a:rPr>
              <a:t>2+</a:t>
            </a:r>
            <a:r>
              <a:rPr lang="uk-UA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Fe</a:t>
            </a:r>
            <a:r>
              <a:rPr lang="uk-UA" sz="2400" b="1" baseline="30000">
                <a:latin typeface="Times New Roman" pitchFamily="18" charset="0"/>
              </a:rPr>
              <a:t>3+</a:t>
            </a:r>
            <a:r>
              <a:rPr lang="uk-UA" sz="2400" b="1">
                <a:latin typeface="Times New Roman" pitchFamily="18" charset="0"/>
              </a:rPr>
              <a:t> ...</a:t>
            </a:r>
          </a:p>
          <a:p>
            <a:pPr marL="342900" indent="-342900">
              <a:tabLst>
                <a:tab pos="800100" algn="l"/>
              </a:tabLst>
            </a:pPr>
            <a:r>
              <a:rPr lang="uk-UA" sz="2400" b="1">
                <a:latin typeface="Times New Roman" pitchFamily="18" charset="0"/>
              </a:rPr>
              <a:t>Атоми неметалів з позитивним ступенем окиснення: </a:t>
            </a:r>
            <a:r>
              <a:rPr lang="en-US" sz="2400" b="1">
                <a:latin typeface="Times New Roman" pitchFamily="18" charset="0"/>
              </a:rPr>
              <a:t>S</a:t>
            </a:r>
            <a:r>
              <a:rPr lang="ru-RU" sz="2400" b="1" baseline="30000">
                <a:latin typeface="Times New Roman" pitchFamily="18" charset="0"/>
              </a:rPr>
              <a:t>+4</a:t>
            </a:r>
            <a:r>
              <a:rPr lang="ru-RU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S</a:t>
            </a:r>
            <a:r>
              <a:rPr lang="ru-RU" sz="2400" b="1" baseline="30000">
                <a:latin typeface="Times New Roman" pitchFamily="18" charset="0"/>
              </a:rPr>
              <a:t>+6</a:t>
            </a:r>
            <a:r>
              <a:rPr lang="ru-RU" sz="2400" b="1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P</a:t>
            </a:r>
            <a:r>
              <a:rPr lang="ru-RU" sz="2400" b="1" baseline="30000">
                <a:latin typeface="Times New Roman" pitchFamily="18" charset="0"/>
              </a:rPr>
              <a:t>+3</a:t>
            </a:r>
          </a:p>
          <a:p>
            <a:pPr marL="342900" indent="-342900" algn="ctr">
              <a:tabLst>
                <a:tab pos="800100" algn="l"/>
              </a:tabLst>
            </a:pPr>
            <a:endParaRPr lang="en-US" sz="2800" b="1">
              <a:latin typeface="Times New Roman" pitchFamily="18" charset="0"/>
            </a:endParaRPr>
          </a:p>
          <a:p>
            <a:pPr marL="342900" indent="-342900" algn="ctr">
              <a:tabLst>
                <a:tab pos="800100" algn="l"/>
              </a:tabLst>
            </a:pPr>
            <a:r>
              <a:rPr lang="uk-UA" sz="2800" b="1">
                <a:solidFill>
                  <a:srgbClr val="FF00FF"/>
                </a:solidFill>
                <a:latin typeface="Times New Roman" pitchFamily="18" charset="0"/>
              </a:rPr>
              <a:t>Ліганди: </a:t>
            </a:r>
          </a:p>
          <a:p>
            <a:pPr marL="342900" indent="-342900">
              <a:buFontTx/>
              <a:buAutoNum type="alphaLcParenR"/>
              <a:tabLst>
                <a:tab pos="800100" algn="l"/>
              </a:tabLst>
            </a:pPr>
            <a:r>
              <a:rPr lang="uk-UA" sz="2400" b="1">
                <a:solidFill>
                  <a:srgbClr val="FF0000"/>
                </a:solidFill>
                <a:latin typeface="Times New Roman" pitchFamily="18" charset="0"/>
              </a:rPr>
              <a:t>монодентантні</a:t>
            </a:r>
            <a:r>
              <a:rPr lang="uk-UA" sz="2400" b="1">
                <a:latin typeface="Times New Roman" pitchFamily="18" charset="0"/>
              </a:rPr>
              <a:t> (утворюють один хімічний зв</a:t>
            </a:r>
            <a:r>
              <a:rPr lang="en-US" sz="2400" b="1">
                <a:latin typeface="Times New Roman" pitchFamily="18" charset="0"/>
              </a:rPr>
              <a:t>’</a:t>
            </a:r>
            <a:r>
              <a:rPr lang="uk-UA" sz="2400" b="1">
                <a:latin typeface="Times New Roman" pitchFamily="18" charset="0"/>
              </a:rPr>
              <a:t>язок з центральним атомом) </a:t>
            </a:r>
          </a:p>
          <a:p>
            <a:pPr marL="342900" indent="-342900">
              <a:tabLst>
                <a:tab pos="800100" algn="l"/>
              </a:tabLst>
            </a:pPr>
            <a:r>
              <a:rPr lang="en-US" sz="2400" b="1">
                <a:latin typeface="Times New Roman" pitchFamily="18" charset="0"/>
              </a:rPr>
              <a:t>      * </a:t>
            </a:r>
            <a:r>
              <a:rPr lang="uk-UA" sz="2400" b="1">
                <a:latin typeface="Times New Roman" pitchFamily="18" charset="0"/>
              </a:rPr>
              <a:t>одноатомні іони:</a:t>
            </a:r>
            <a:r>
              <a:rPr lang="uk-UA" sz="2400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S</a:t>
            </a:r>
            <a:r>
              <a:rPr lang="en-US" sz="2400" b="1" baseline="30000">
                <a:latin typeface="Times New Roman" pitchFamily="18" charset="0"/>
              </a:rPr>
              <a:t>2-</a:t>
            </a:r>
            <a:r>
              <a:rPr lang="en-US" sz="2400" b="1">
                <a:latin typeface="Times New Roman" pitchFamily="18" charset="0"/>
              </a:rPr>
              <a:t>, F-,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Cl</a:t>
            </a:r>
            <a:r>
              <a:rPr lang="en-US" sz="2400" b="1" baseline="30000">
                <a:latin typeface="Times New Roman" pitchFamily="18" charset="0"/>
              </a:rPr>
              <a:t>-</a:t>
            </a:r>
            <a:r>
              <a:rPr lang="en-US" sz="2400" b="1">
                <a:latin typeface="Times New Roman" pitchFamily="18" charset="0"/>
              </a:rPr>
              <a:t>, I</a:t>
            </a:r>
            <a:r>
              <a:rPr lang="en-US" sz="2400" b="1" baseline="30000">
                <a:latin typeface="Times New Roman" pitchFamily="18" charset="0"/>
              </a:rPr>
              <a:t>-</a:t>
            </a:r>
            <a:r>
              <a:rPr lang="en-US" sz="2400" b="1">
                <a:latin typeface="Times New Roman" pitchFamily="18" charset="0"/>
              </a:rPr>
              <a:t>, Br</a:t>
            </a:r>
            <a:r>
              <a:rPr lang="en-US" sz="2400" b="1" baseline="30000">
                <a:latin typeface="Times New Roman" pitchFamily="18" charset="0"/>
              </a:rPr>
              <a:t>-</a:t>
            </a:r>
            <a:r>
              <a:rPr lang="uk-UA" sz="2400" b="1">
                <a:latin typeface="Times New Roman" pitchFamily="18" charset="0"/>
              </a:rPr>
              <a:t>;</a:t>
            </a:r>
          </a:p>
          <a:p>
            <a:pPr marL="342900" indent="-342900">
              <a:tabLst>
                <a:tab pos="800100" algn="l"/>
              </a:tabLst>
            </a:pPr>
            <a:r>
              <a:rPr lang="en-US" sz="2400" b="1">
                <a:latin typeface="Times New Roman" pitchFamily="18" charset="0"/>
              </a:rPr>
              <a:t>      * </a:t>
            </a:r>
            <a:r>
              <a:rPr lang="uk-UA" sz="2400" b="1">
                <a:latin typeface="Times New Roman" pitchFamily="18" charset="0"/>
              </a:rPr>
              <a:t>складні іони: </a:t>
            </a:r>
            <a:r>
              <a:rPr lang="en-US" sz="2400" b="1">
                <a:latin typeface="Times New Roman" pitchFamily="18" charset="0"/>
              </a:rPr>
              <a:t>OH</a:t>
            </a:r>
            <a:r>
              <a:rPr lang="en-US" sz="2400" b="1" baseline="30000">
                <a:latin typeface="Times New Roman" pitchFamily="18" charset="0"/>
              </a:rPr>
              <a:t>-</a:t>
            </a:r>
            <a:r>
              <a:rPr lang="en-US" sz="2400" b="1">
                <a:latin typeface="Times New Roman" pitchFamily="18" charset="0"/>
              </a:rPr>
              <a:t>, SO</a:t>
            </a:r>
            <a:r>
              <a:rPr lang="en-US" sz="2400" b="1" baseline="-25000">
                <a:latin typeface="Times New Roman" pitchFamily="18" charset="0"/>
              </a:rPr>
              <a:t>3</a:t>
            </a:r>
            <a:r>
              <a:rPr lang="en-US" sz="2400" b="1" baseline="30000">
                <a:latin typeface="Times New Roman" pitchFamily="18" charset="0"/>
              </a:rPr>
              <a:t>2-</a:t>
            </a:r>
            <a:r>
              <a:rPr lang="en-US" sz="2400" b="1">
                <a:latin typeface="Times New Roman" pitchFamily="18" charset="0"/>
              </a:rPr>
              <a:t>, CN</a:t>
            </a:r>
            <a:r>
              <a:rPr lang="en-US" sz="2400" b="1" baseline="30000">
                <a:latin typeface="Times New Roman" pitchFamily="18" charset="0"/>
              </a:rPr>
              <a:t>-</a:t>
            </a:r>
            <a:r>
              <a:rPr lang="en-US" sz="2400" b="1">
                <a:latin typeface="Times New Roman" pitchFamily="18" charset="0"/>
              </a:rPr>
              <a:t>, NO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 baseline="30000">
                <a:latin typeface="Times New Roman" pitchFamily="18" charset="0"/>
              </a:rPr>
              <a:t>-</a:t>
            </a:r>
            <a:r>
              <a:rPr lang="en-US" sz="2400" b="1">
                <a:latin typeface="Times New Roman" pitchFamily="18" charset="0"/>
              </a:rPr>
              <a:t>, S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O</a:t>
            </a:r>
            <a:r>
              <a:rPr lang="en-US" sz="2400" b="1" baseline="-25000">
                <a:latin typeface="Times New Roman" pitchFamily="18" charset="0"/>
              </a:rPr>
              <a:t>3</a:t>
            </a:r>
            <a:r>
              <a:rPr lang="en-US" sz="2400" b="1" baseline="30000">
                <a:latin typeface="Times New Roman" pitchFamily="18" charset="0"/>
              </a:rPr>
              <a:t>2-</a:t>
            </a:r>
            <a:r>
              <a:rPr lang="en-US" sz="2400" b="1">
                <a:latin typeface="Times New Roman" pitchFamily="18" charset="0"/>
              </a:rPr>
              <a:t>, SO</a:t>
            </a:r>
            <a:r>
              <a:rPr lang="en-US" sz="2400" b="1" baseline="-25000">
                <a:latin typeface="Times New Roman" pitchFamily="18" charset="0"/>
              </a:rPr>
              <a:t>4</a:t>
            </a:r>
            <a:r>
              <a:rPr lang="en-US" sz="2400" b="1" baseline="30000">
                <a:latin typeface="Times New Roman" pitchFamily="18" charset="0"/>
              </a:rPr>
              <a:t>2-</a:t>
            </a:r>
            <a:r>
              <a:rPr lang="en-US" sz="2400" b="1">
                <a:latin typeface="Times New Roman" pitchFamily="18" charset="0"/>
              </a:rPr>
              <a:t>, NO</a:t>
            </a:r>
            <a:r>
              <a:rPr lang="en-US" sz="2400" b="1" baseline="-25000">
                <a:latin typeface="Times New Roman" pitchFamily="18" charset="0"/>
              </a:rPr>
              <a:t>3</a:t>
            </a:r>
            <a:r>
              <a:rPr lang="en-US" sz="2400" b="1" baseline="30000">
                <a:latin typeface="Times New Roman" pitchFamily="18" charset="0"/>
              </a:rPr>
              <a:t>-</a:t>
            </a:r>
            <a:r>
              <a:rPr lang="uk-UA" sz="2400" b="1">
                <a:latin typeface="Times New Roman" pitchFamily="18" charset="0"/>
              </a:rPr>
              <a:t>;</a:t>
            </a:r>
          </a:p>
          <a:p>
            <a:pPr marL="342900" indent="-342900">
              <a:tabLst>
                <a:tab pos="800100" algn="l"/>
              </a:tabLst>
            </a:pPr>
            <a:r>
              <a:rPr lang="en-US" sz="2400" b="1">
                <a:latin typeface="Times New Roman" pitchFamily="18" charset="0"/>
              </a:rPr>
              <a:t>      * </a:t>
            </a:r>
            <a:r>
              <a:rPr lang="uk-UA" sz="2400" b="1">
                <a:latin typeface="Times New Roman" pitchFamily="18" charset="0"/>
              </a:rPr>
              <a:t>нейтральні молекули: </a:t>
            </a:r>
            <a:r>
              <a:rPr lang="en-US" sz="2400" b="1">
                <a:latin typeface="Times New Roman" pitchFamily="18" charset="0"/>
              </a:rPr>
              <a:t>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O, NH</a:t>
            </a:r>
            <a:r>
              <a:rPr lang="en-US" sz="2400" b="1" baseline="-25000">
                <a:latin typeface="Times New Roman" pitchFamily="18" charset="0"/>
              </a:rPr>
              <a:t>3</a:t>
            </a:r>
            <a:r>
              <a:rPr lang="en-US" sz="2400" b="1">
                <a:latin typeface="Times New Roman" pitchFamily="18" charset="0"/>
              </a:rPr>
              <a:t>, NH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OH, CH</a:t>
            </a:r>
            <a:r>
              <a:rPr lang="en-US" sz="2400" b="1" baseline="-25000">
                <a:latin typeface="Times New Roman" pitchFamily="18" charset="0"/>
              </a:rPr>
              <a:t>3</a:t>
            </a:r>
            <a:r>
              <a:rPr lang="en-US" sz="2400" b="1">
                <a:latin typeface="Times New Roman" pitchFamily="18" charset="0"/>
              </a:rPr>
              <a:t>NH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, C</a:t>
            </a:r>
            <a:r>
              <a:rPr lang="en-US" sz="2400" b="1" baseline="-25000">
                <a:latin typeface="Times New Roman" pitchFamily="18" charset="0"/>
              </a:rPr>
              <a:t>6</a:t>
            </a:r>
            <a:r>
              <a:rPr lang="en-US" sz="2400" b="1">
                <a:latin typeface="Times New Roman" pitchFamily="18" charset="0"/>
              </a:rPr>
              <a:t>H</a:t>
            </a:r>
            <a:r>
              <a:rPr lang="en-US" sz="2400" b="1" baseline="-25000">
                <a:latin typeface="Times New Roman" pitchFamily="18" charset="0"/>
              </a:rPr>
              <a:t>6</a:t>
            </a:r>
            <a:r>
              <a:rPr lang="en-US" sz="2400" b="1">
                <a:latin typeface="Times New Roman" pitchFamily="18" charset="0"/>
              </a:rPr>
              <a:t>, C</a:t>
            </a:r>
            <a:r>
              <a:rPr lang="en-US" sz="2400" b="1" baseline="-25000">
                <a:latin typeface="Times New Roman" pitchFamily="18" charset="0"/>
              </a:rPr>
              <a:t>5</a:t>
            </a:r>
            <a:r>
              <a:rPr lang="en-US" sz="2400" b="1">
                <a:latin typeface="Times New Roman" pitchFamily="18" charset="0"/>
              </a:rPr>
              <a:t>H</a:t>
            </a:r>
            <a:r>
              <a:rPr lang="en-US" sz="2400" b="1" baseline="-25000">
                <a:latin typeface="Times New Roman" pitchFamily="18" charset="0"/>
              </a:rPr>
              <a:t>5</a:t>
            </a:r>
            <a:r>
              <a:rPr lang="en-US" sz="2400" b="1">
                <a:latin typeface="Times New Roman" pitchFamily="18" charset="0"/>
              </a:rPr>
              <a:t>N.</a:t>
            </a:r>
            <a:endParaRPr lang="uk-UA" sz="2400" b="1">
              <a:latin typeface="Times New Roman" pitchFamily="18" charset="0"/>
            </a:endParaRPr>
          </a:p>
          <a:p>
            <a:pPr marL="342900" indent="-342900">
              <a:tabLst>
                <a:tab pos="800100" algn="l"/>
              </a:tabLst>
            </a:pPr>
            <a:r>
              <a:rPr lang="uk-UA" sz="2400" b="1">
                <a:solidFill>
                  <a:srgbClr val="FF0000"/>
                </a:solidFill>
                <a:latin typeface="Times New Roman" pitchFamily="18" charset="0"/>
              </a:rPr>
              <a:t>б) бідентантні</a:t>
            </a:r>
            <a:r>
              <a:rPr lang="uk-UA" sz="2400" b="1">
                <a:latin typeface="Times New Roman" pitchFamily="18" charset="0"/>
              </a:rPr>
              <a:t> (утворюють два хімічних зв</a:t>
            </a:r>
            <a:r>
              <a:rPr lang="en-US" sz="2400" b="1">
                <a:latin typeface="Times New Roman" pitchFamily="18" charset="0"/>
              </a:rPr>
              <a:t>’</a:t>
            </a:r>
            <a:r>
              <a:rPr lang="uk-UA" sz="2400" b="1">
                <a:latin typeface="Times New Roman" pitchFamily="18" charset="0"/>
              </a:rPr>
              <a:t>язки з центральним атомом)</a:t>
            </a:r>
            <a:r>
              <a:rPr lang="uk-UA" sz="2400">
                <a:latin typeface="Times New Roman" pitchFamily="18" charset="0"/>
              </a:rPr>
              <a:t> </a:t>
            </a:r>
          </a:p>
          <a:p>
            <a:pPr marL="342900" indent="-342900">
              <a:tabLst>
                <a:tab pos="800100" algn="l"/>
              </a:tabLst>
            </a:pPr>
            <a:r>
              <a:rPr lang="en-US" sz="2400" b="1">
                <a:latin typeface="Times New Roman" pitchFamily="18" charset="0"/>
              </a:rPr>
              <a:t>       * </a:t>
            </a:r>
            <a:r>
              <a:rPr lang="uk-UA" sz="2400" b="1">
                <a:latin typeface="Times New Roman" pitchFamily="18" charset="0"/>
              </a:rPr>
              <a:t>складні іони:</a:t>
            </a:r>
            <a:r>
              <a:rPr lang="uk-UA" sz="2400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C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O</a:t>
            </a:r>
            <a:r>
              <a:rPr lang="en-US" sz="2400" b="1" baseline="-25000">
                <a:latin typeface="Times New Roman" pitchFamily="18" charset="0"/>
              </a:rPr>
              <a:t>4</a:t>
            </a:r>
            <a:r>
              <a:rPr lang="uk-UA" sz="2400" b="1" baseline="30000">
                <a:latin typeface="Times New Roman" pitchFamily="18" charset="0"/>
              </a:rPr>
              <a:t>2-</a:t>
            </a:r>
            <a:r>
              <a:rPr lang="en-US" sz="2400" b="1">
                <a:latin typeface="Times New Roman" pitchFamily="18" charset="0"/>
              </a:rPr>
              <a:t>,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uk-UA" sz="2400">
                <a:latin typeface="Times New Roman" pitchFamily="18" charset="0"/>
              </a:rPr>
              <a:t>С</a:t>
            </a:r>
            <a:r>
              <a:rPr lang="en-US" sz="2400">
                <a:latin typeface="Times New Roman" pitchFamily="18" charset="0"/>
              </a:rPr>
              <a:t>O</a:t>
            </a:r>
            <a:r>
              <a:rPr lang="en-US" sz="2400" baseline="-25000">
                <a:latin typeface="Times New Roman" pitchFamily="18" charset="0"/>
              </a:rPr>
              <a:t>3</a:t>
            </a:r>
            <a:r>
              <a:rPr lang="en-US" sz="2400" baseline="30000">
                <a:latin typeface="Times New Roman" pitchFamily="18" charset="0"/>
              </a:rPr>
              <a:t>2-</a:t>
            </a:r>
            <a:r>
              <a:rPr lang="en-US" sz="2400">
                <a:latin typeface="Times New Roman" pitchFamily="18" charset="0"/>
              </a:rPr>
              <a:t>, SO</a:t>
            </a:r>
            <a:r>
              <a:rPr lang="en-US" sz="2400" baseline="-25000">
                <a:latin typeface="Times New Roman" pitchFamily="18" charset="0"/>
              </a:rPr>
              <a:t>4</a:t>
            </a:r>
            <a:r>
              <a:rPr lang="en-US" sz="2400" baseline="30000">
                <a:latin typeface="Times New Roman" pitchFamily="18" charset="0"/>
              </a:rPr>
              <a:t>2-</a:t>
            </a:r>
            <a:r>
              <a:rPr lang="ru-RU" sz="2400">
                <a:latin typeface="Times New Roman" pitchFamily="18" charset="0"/>
              </a:rPr>
              <a:t>(</a:t>
            </a:r>
            <a:r>
              <a:rPr lang="uk-UA" sz="2400">
                <a:latin typeface="Times New Roman" pitchFamily="18" charset="0"/>
              </a:rPr>
              <a:t>цей іон проявляє одночасно властивості моно- та бідентантного іону)</a:t>
            </a:r>
            <a:endParaRPr lang="uk-UA" sz="2400" b="1">
              <a:latin typeface="Times New Roman" pitchFamily="18" charset="0"/>
            </a:endParaRPr>
          </a:p>
          <a:p>
            <a:pPr marL="342900" indent="-342900">
              <a:tabLst>
                <a:tab pos="800100" algn="l"/>
              </a:tabLst>
            </a:pPr>
            <a:r>
              <a:rPr lang="en-US" sz="2400" b="1">
                <a:latin typeface="Times New Roman" pitchFamily="18" charset="0"/>
              </a:rPr>
              <a:t>      * </a:t>
            </a:r>
            <a:r>
              <a:rPr lang="uk-UA" sz="2400" b="1">
                <a:latin typeface="Times New Roman" pitchFamily="18" charset="0"/>
              </a:rPr>
              <a:t>нейтральні молекули:</a:t>
            </a:r>
            <a:r>
              <a:rPr lang="en-US" sz="2400" b="1">
                <a:latin typeface="Times New Roman" pitchFamily="18" charset="0"/>
              </a:rPr>
              <a:t> NH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-NH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, NH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-CH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-CH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-NH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endParaRPr lang="ru-RU" sz="2400" b="1" baseline="-25000">
              <a:latin typeface="Times New Roman" pitchFamily="18" charset="0"/>
            </a:endParaRPr>
          </a:p>
          <a:p>
            <a:pPr marL="342900" indent="-342900">
              <a:tabLst>
                <a:tab pos="800100" algn="l"/>
              </a:tabLst>
            </a:pPr>
            <a:r>
              <a:rPr lang="uk-UA" sz="2400" b="1">
                <a:solidFill>
                  <a:srgbClr val="292929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2638425" y="344488"/>
            <a:ext cx="398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chemeClr val="folHlink"/>
                </a:solidFill>
                <a:latin typeface="Times New Roman" pitchFamily="18" charset="0"/>
              </a:rPr>
              <a:t>[Cu (NH</a:t>
            </a:r>
            <a:r>
              <a:rPr lang="en-US" sz="3200" b="1" baseline="-25000">
                <a:solidFill>
                  <a:schemeClr val="folHlink"/>
                </a:solidFill>
                <a:latin typeface="Times New Roman" pitchFamily="18" charset="0"/>
              </a:rPr>
              <a:t>3</a:t>
            </a:r>
            <a:r>
              <a:rPr lang="en-US" sz="3200" b="1">
                <a:solidFill>
                  <a:schemeClr val="folHlink"/>
                </a:solidFill>
                <a:latin typeface="Times New Roman" pitchFamily="18" charset="0"/>
              </a:rPr>
              <a:t>)</a:t>
            </a:r>
            <a:r>
              <a:rPr lang="en-US" sz="3200" b="1" baseline="-25000">
                <a:solidFill>
                  <a:schemeClr val="folHlink"/>
                </a:solidFill>
                <a:latin typeface="Times New Roman" pitchFamily="18" charset="0"/>
              </a:rPr>
              <a:t>4</a:t>
            </a:r>
            <a:r>
              <a:rPr lang="en-US" sz="3200" b="1">
                <a:solidFill>
                  <a:schemeClr val="folHlink"/>
                </a:solidFill>
                <a:latin typeface="Times New Roman" pitchFamily="18" charset="0"/>
              </a:rPr>
              <a:t>] SO</a:t>
            </a:r>
            <a:r>
              <a:rPr lang="en-US" sz="3200" b="1" baseline="-25000">
                <a:solidFill>
                  <a:schemeClr val="folHlink"/>
                </a:solidFill>
                <a:latin typeface="Times New Roman" pitchFamily="18" charset="0"/>
              </a:rPr>
              <a:t>4</a:t>
            </a:r>
            <a:endParaRPr lang="uk-UA" sz="3200" b="1" baseline="-25000">
              <a:solidFill>
                <a:schemeClr val="folHlink"/>
              </a:solidFill>
              <a:latin typeface="Times New Roman" pitchFamily="18" charset="0"/>
            </a:endParaRPr>
          </a:p>
          <a:p>
            <a:pPr algn="ctr"/>
            <a:r>
              <a:rPr lang="uk-UA" sz="3200" b="1">
                <a:solidFill>
                  <a:schemeClr val="folHlink"/>
                </a:solidFill>
                <a:latin typeface="Times New Roman" pitchFamily="18" charset="0"/>
              </a:rPr>
              <a:t>комплексна сполука</a:t>
            </a:r>
            <a:endParaRPr lang="en-US" sz="3200" b="1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1525588"/>
            <a:ext cx="91440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  <a:tabLst>
                <a:tab pos="685800" algn="l"/>
              </a:tabLst>
            </a:pPr>
            <a:r>
              <a:rPr lang="en-US" sz="3600" b="1">
                <a:latin typeface="Times New Roman" pitchFamily="18" charset="0"/>
              </a:rPr>
              <a:t> Cu</a:t>
            </a:r>
            <a:r>
              <a:rPr lang="ru-RU" sz="3600" b="1" baseline="30000">
                <a:latin typeface="Times New Roman" pitchFamily="18" charset="0"/>
              </a:rPr>
              <a:t>2+</a:t>
            </a:r>
            <a:r>
              <a:rPr lang="ru-RU" sz="3600">
                <a:latin typeface="Times New Roman" pitchFamily="18" charset="0"/>
              </a:rPr>
              <a:t> - </a:t>
            </a:r>
            <a:r>
              <a:rPr lang="uk-UA" sz="3600">
                <a:latin typeface="Times New Roman" pitchFamily="18" charset="0"/>
              </a:rPr>
              <a:t>комплексоутворювач (центральний атом)</a:t>
            </a:r>
            <a:endParaRPr lang="ru-RU" sz="3600">
              <a:latin typeface="Times New Roman" pitchFamily="18" charset="0"/>
            </a:endParaRP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uk-UA" sz="3600" b="1">
                <a:latin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</a:rPr>
              <a:t>NH</a:t>
            </a:r>
            <a:r>
              <a:rPr lang="ru-RU" sz="3600" b="1" baseline="-25000">
                <a:latin typeface="Times New Roman" pitchFamily="18" charset="0"/>
              </a:rPr>
              <a:t>3</a:t>
            </a:r>
            <a:r>
              <a:rPr lang="uk-UA" sz="3600">
                <a:latin typeface="Times New Roman" pitchFamily="18" charset="0"/>
              </a:rPr>
              <a:t> – ліганд (адденд)</a:t>
            </a:r>
            <a:endParaRPr lang="ru-RU" sz="3600">
              <a:latin typeface="Times New Roman" pitchFamily="18" charset="0"/>
            </a:endParaRP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uk-UA" sz="3600" b="1">
                <a:latin typeface="Times New Roman" pitchFamily="18" charset="0"/>
              </a:rPr>
              <a:t> [</a:t>
            </a:r>
            <a:r>
              <a:rPr lang="en-US" sz="3600" b="1">
                <a:latin typeface="Times New Roman" pitchFamily="18" charset="0"/>
              </a:rPr>
              <a:t>Cu</a:t>
            </a:r>
            <a:r>
              <a:rPr lang="uk-UA" sz="3600" b="1">
                <a:latin typeface="Times New Roman" pitchFamily="18" charset="0"/>
              </a:rPr>
              <a:t> (</a:t>
            </a:r>
            <a:r>
              <a:rPr lang="en-US" sz="3600" b="1">
                <a:latin typeface="Times New Roman" pitchFamily="18" charset="0"/>
              </a:rPr>
              <a:t>NH</a:t>
            </a:r>
            <a:r>
              <a:rPr lang="uk-UA" sz="3600" b="1" baseline="-25000">
                <a:latin typeface="Times New Roman" pitchFamily="18" charset="0"/>
              </a:rPr>
              <a:t>3</a:t>
            </a:r>
            <a:r>
              <a:rPr lang="uk-UA" sz="3600" b="1">
                <a:latin typeface="Times New Roman" pitchFamily="18" charset="0"/>
              </a:rPr>
              <a:t>)</a:t>
            </a:r>
            <a:r>
              <a:rPr lang="uk-UA" sz="3600" b="1" baseline="-25000">
                <a:latin typeface="Times New Roman" pitchFamily="18" charset="0"/>
              </a:rPr>
              <a:t>4</a:t>
            </a:r>
            <a:r>
              <a:rPr lang="uk-UA" sz="3600" b="1">
                <a:latin typeface="Times New Roman" pitchFamily="18" charset="0"/>
              </a:rPr>
              <a:t>]</a:t>
            </a:r>
            <a:r>
              <a:rPr lang="uk-UA" sz="3600" b="1" baseline="30000">
                <a:latin typeface="Times New Roman" pitchFamily="18" charset="0"/>
              </a:rPr>
              <a:t>2+</a:t>
            </a:r>
            <a:r>
              <a:rPr lang="uk-UA" sz="3600">
                <a:latin typeface="Times New Roman" pitchFamily="18" charset="0"/>
              </a:rPr>
              <a:t> - комплексний іон (внутрішня координаційна сфера)</a:t>
            </a:r>
            <a:endParaRPr lang="ru-RU" sz="3600">
              <a:latin typeface="Times New Roman" pitchFamily="18" charset="0"/>
            </a:endParaRP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uk-UA" sz="3600">
                <a:latin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</a:rPr>
              <a:t>SO</a:t>
            </a:r>
            <a:r>
              <a:rPr lang="uk-UA" sz="3600" b="1" baseline="-25000">
                <a:latin typeface="Times New Roman" pitchFamily="18" charset="0"/>
              </a:rPr>
              <a:t>4</a:t>
            </a:r>
            <a:r>
              <a:rPr lang="uk-UA" sz="3600" b="1" baseline="30000">
                <a:latin typeface="Times New Roman" pitchFamily="18" charset="0"/>
              </a:rPr>
              <a:t>2-</a:t>
            </a:r>
            <a:r>
              <a:rPr lang="uk-UA" sz="3600">
                <a:latin typeface="Times New Roman" pitchFamily="18" charset="0"/>
              </a:rPr>
              <a:t> - аніон (зовнішня координаційна сфера)</a:t>
            </a:r>
            <a:endParaRPr lang="ru-RU" sz="3600">
              <a:latin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685800" algn="l"/>
              </a:tabLst>
            </a:pPr>
            <a:endParaRPr lang="ru-RU" sz="360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/>
    </p:bld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902</TotalTime>
  <Words>1504</Words>
  <Application>Microsoft PowerPoint</Application>
  <PresentationFormat>Экран (4:3)</PresentationFormat>
  <Paragraphs>180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Глобус</vt:lpstr>
      <vt:lpstr>Комплексні сполуки. Комплексоутворення в біологічних системах.</vt:lpstr>
      <vt:lpstr>Слайд 2</vt:lpstr>
      <vt:lpstr>Слайд 3</vt:lpstr>
      <vt:lpstr>Слайд 4</vt:lpstr>
      <vt:lpstr>Координаційна теорія Вернера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Поведінка комплексних сполук у розчинах</vt:lpstr>
      <vt:lpstr>Слайд 22</vt:lpstr>
      <vt:lpstr>Слайд 23</vt:lpstr>
      <vt:lpstr>Слайд 24</vt:lpstr>
    </vt:vector>
  </TitlesOfParts>
  <Company>medical chemistry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Burmas Nataliya</dc:creator>
  <cp:lastModifiedBy>Lena</cp:lastModifiedBy>
  <cp:revision>36</cp:revision>
  <dcterms:created xsi:type="dcterms:W3CDTF">2005-10-14T06:17:10Z</dcterms:created>
  <dcterms:modified xsi:type="dcterms:W3CDTF">2014-12-15T20:47:42Z</dcterms:modified>
</cp:coreProperties>
</file>