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sldIdLst>
    <p:sldId id="256" r:id="rId2"/>
    <p:sldId id="280" r:id="rId3"/>
    <p:sldId id="279" r:id="rId4"/>
    <p:sldId id="284" r:id="rId5"/>
    <p:sldId id="293" r:id="rId6"/>
    <p:sldId id="286" r:id="rId7"/>
    <p:sldId id="287" r:id="rId8"/>
    <p:sldId id="289" r:id="rId9"/>
    <p:sldId id="257" r:id="rId10"/>
    <p:sldId id="258" r:id="rId11"/>
    <p:sldId id="292" r:id="rId12"/>
    <p:sldId id="274" r:id="rId13"/>
    <p:sldId id="273" r:id="rId14"/>
    <p:sldId id="265" r:id="rId15"/>
    <p:sldId id="266" r:id="rId16"/>
    <p:sldId id="264" r:id="rId17"/>
    <p:sldId id="295" r:id="rId18"/>
    <p:sldId id="294" r:id="rId19"/>
    <p:sldId id="267" r:id="rId20"/>
    <p:sldId id="275" r:id="rId21"/>
    <p:sldId id="282" r:id="rId22"/>
    <p:sldId id="283" r:id="rId23"/>
    <p:sldId id="296" r:id="rId24"/>
    <p:sldId id="269" r:id="rId25"/>
    <p:sldId id="276" r:id="rId26"/>
    <p:sldId id="277" r:id="rId27"/>
    <p:sldId id="278" r:id="rId28"/>
    <p:sldId id="281" r:id="rId29"/>
    <p:sldId id="270" r:id="rId3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78E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9BC1C-1209-46FE-80B7-92AEE4739609}" type="datetimeFigureOut">
              <a:rPr lang="ru-RU"/>
              <a:pPr>
                <a:defRPr/>
              </a:pPr>
              <a:t>12.02.2013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BFA67-E748-488A-8FBE-4AB7E82F3E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7DDC4-A1E0-4FB9-8E2D-E3775351F5B7}" type="datetimeFigureOut">
              <a:rPr lang="ru-RU"/>
              <a:pPr>
                <a:defRPr/>
              </a:pPr>
              <a:t>12.02.2013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0D9E9-889D-4B78-A527-A097B0FE81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F504E-B5AE-4FDF-83FA-D290E0AED7F5}" type="datetimeFigureOut">
              <a:rPr lang="ru-RU"/>
              <a:pPr>
                <a:defRPr/>
              </a:pPr>
              <a:t>12.02.2013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AEA2A-5078-4183-9F09-590373A343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04D0B-12D1-4A78-8B4E-296262FDDD66}" type="datetimeFigureOut">
              <a:rPr lang="ru-RU"/>
              <a:pPr>
                <a:defRPr/>
              </a:pPr>
              <a:t>12.02.2013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8D07D-BE9D-4454-993A-0CB57302DD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619D1-1B6E-4EB2-AB32-294541C05B7B}" type="datetimeFigureOut">
              <a:rPr lang="ru-RU"/>
              <a:pPr>
                <a:defRPr/>
              </a:pPr>
              <a:t>12.02.2013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489A5-CC6C-492B-83D5-A6546035E8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32B91-BE2D-4485-9C89-67DC9956D2AE}" type="datetimeFigureOut">
              <a:rPr lang="ru-RU"/>
              <a:pPr>
                <a:defRPr/>
              </a:pPr>
              <a:t>12.02.2013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17FDC-088A-40F1-A4EA-B7E1B415E0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F342B-7137-4D59-963B-C441D44800AE}" type="datetimeFigureOut">
              <a:rPr lang="ru-RU"/>
              <a:pPr>
                <a:defRPr/>
              </a:pPr>
              <a:t>12.02.2013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DCB2E-BCE2-4AE6-8EED-DA44A63031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C71FC-96E6-40A1-A315-D0FC785431C2}" type="datetimeFigureOut">
              <a:rPr lang="ru-RU"/>
              <a:pPr>
                <a:defRPr/>
              </a:pPr>
              <a:t>12.02.2013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1D68A-BBDC-448B-8C13-721F92C06F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77268-2861-4322-93D3-4E00CFB5E40A}" type="datetimeFigureOut">
              <a:rPr lang="ru-RU"/>
              <a:pPr>
                <a:defRPr/>
              </a:pPr>
              <a:t>12.02.2013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9F4FF-F868-4292-BE18-0A42D6ABE9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4419D-D914-4F98-9AD5-66F1043D9872}" type="datetimeFigureOut">
              <a:rPr lang="ru-RU"/>
              <a:pPr>
                <a:defRPr/>
              </a:pPr>
              <a:t>12.02.2013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7C052-44E0-4F4F-8AF1-FEE8FBF8E2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36398-D58A-4CE4-B6F6-2BDA5E814EF9}" type="datetimeFigureOut">
              <a:rPr lang="ru-RU"/>
              <a:pPr>
                <a:defRPr/>
              </a:pPr>
              <a:t>12.02.2013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E2E99-1599-4F27-A7B1-50505FCA1B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 smtClean="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6907D91-DA21-4A35-99E6-ACCBEB351267}" type="datetimeFigureOut">
              <a:rPr lang="ru-RU"/>
              <a:pPr>
                <a:defRPr/>
              </a:pPr>
              <a:t>12.02.2013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 smtClean="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146F03DA-613A-444D-A276-F86B7E705E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1" r:id="rId4"/>
    <p:sldLayoutId id="2147483695" r:id="rId5"/>
    <p:sldLayoutId id="2147483690" r:id="rId6"/>
    <p:sldLayoutId id="2147483696" r:id="rId7"/>
    <p:sldLayoutId id="2147483697" r:id="rId8"/>
    <p:sldLayoutId id="2147483698" r:id="rId9"/>
    <p:sldLayoutId id="2147483689" r:id="rId10"/>
    <p:sldLayoutId id="214748369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0%D1%82%D0%BE%D0%BC" TargetMode="External"/><Relationship Id="rId2" Type="http://schemas.openxmlformats.org/officeDocument/2006/relationships/hyperlink" Target="http://ru.wikipedia.org/wiki/%D0%94%D1%80%D0%B5%D0%B2%D0%BD%D0%B5%D0%B3%D1%80%D0%B5%D1%87%D0%B5%D1%81%D0%BA%D0%B8%D0%B9_%D1%8F%D0%B7%D1%8B%D0%B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u.wikipedia.org/wiki/%D0%A5%D0%B8%D0%BC%D0%B8%D1%87%D0%B5%D1%81%D0%BA%D0%B8%D0%B9_%D1%8D%D0%BB%D0%B5%D0%BC%D0%B5%D0%BD%D1%82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://upload.wikimedia.org/wikipedia/commons/5/55/Bohr-atom-PAR.sv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Будова атома. Ізотопи</a:t>
            </a:r>
            <a:endParaRPr lang="ru-RU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pic>
        <p:nvPicPr>
          <p:cNvPr id="13314" name="Picture 2" descr="http://class-fizika.narod.ru/9_class/35/atomanimated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35600" y="765175"/>
            <a:ext cx="3168650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88" y="482600"/>
            <a:ext cx="8686799" cy="838200"/>
          </a:xfrm>
        </p:spPr>
        <p:txBody>
          <a:bodyPr/>
          <a:lstStyle/>
          <a:p>
            <a:pPr marL="54864" algn="r" fontAlgn="auto">
              <a:spcAft>
                <a:spcPts val="0"/>
              </a:spcAft>
              <a:defRPr/>
            </a:pPr>
            <a: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будова атома. ізотопи</a:t>
            </a:r>
            <a:endParaRPr lang="ru-RU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uk-UA" sz="4400" b="1" smtClean="0">
                <a:solidFill>
                  <a:schemeClr val="tx1"/>
                </a:solidFill>
              </a:rPr>
              <a:t>Завдання уроку</a:t>
            </a:r>
          </a:p>
          <a:p>
            <a:pPr>
              <a:lnSpc>
                <a:spcPct val="90000"/>
              </a:lnSpc>
            </a:pPr>
            <a:r>
              <a:rPr lang="uk-UA" sz="3000" b="1" smtClean="0">
                <a:latin typeface="Franklin Gothic Demi Cond" pitchFamily="34" charset="0"/>
              </a:rPr>
              <a:t>Розглянути історію формування поглядів про </a:t>
            </a:r>
            <a:r>
              <a:rPr lang="en-US" sz="3000" b="1" smtClean="0">
                <a:solidFill>
                  <a:srgbClr val="FFFF00"/>
                </a:solidFill>
                <a:latin typeface="Franklin Gothic Demi Cond" pitchFamily="34" charset="0"/>
              </a:rPr>
              <a:t> </a:t>
            </a:r>
            <a:r>
              <a:rPr lang="uk-UA" sz="3000" b="1" smtClean="0">
                <a:solidFill>
                  <a:srgbClr val="FF0000"/>
                </a:solidFill>
                <a:latin typeface="Franklin Gothic Demi Cond" pitchFamily="34" charset="0"/>
              </a:rPr>
              <a:t>структуру атома</a:t>
            </a:r>
          </a:p>
          <a:p>
            <a:pPr>
              <a:lnSpc>
                <a:spcPct val="90000"/>
              </a:lnSpc>
            </a:pPr>
            <a:r>
              <a:rPr lang="uk-UA" sz="3000" b="1" smtClean="0">
                <a:latin typeface="Franklin Gothic Demi Cond" pitchFamily="34" charset="0"/>
              </a:rPr>
              <a:t>Розвинути уявлення про те, що таке </a:t>
            </a:r>
            <a:r>
              <a:rPr lang="uk-UA" sz="3000" b="1" smtClean="0">
                <a:solidFill>
                  <a:srgbClr val="FF0000"/>
                </a:solidFill>
                <a:latin typeface="Franklin Gothic Demi Cond" pitchFamily="34" charset="0"/>
              </a:rPr>
              <a:t>елементарні частинки і які вони бувають</a:t>
            </a:r>
          </a:p>
          <a:p>
            <a:pPr>
              <a:lnSpc>
                <a:spcPct val="90000"/>
              </a:lnSpc>
            </a:pPr>
            <a:r>
              <a:rPr lang="uk-UA" sz="3000" b="1" smtClean="0">
                <a:latin typeface="Franklin Gothic Demi Cond" pitchFamily="34" charset="0"/>
              </a:rPr>
              <a:t>Сформувати уявлення про</a:t>
            </a:r>
            <a:r>
              <a:rPr lang="uk-UA" sz="3000" b="1" smtClean="0">
                <a:solidFill>
                  <a:srgbClr val="FF0000"/>
                </a:solidFill>
                <a:latin typeface="Franklin Gothic Demi Cond" pitchFamily="34" charset="0"/>
              </a:rPr>
              <a:t> ізотопи та нукліди</a:t>
            </a:r>
          </a:p>
          <a:p>
            <a:pPr>
              <a:lnSpc>
                <a:spcPct val="90000"/>
              </a:lnSpc>
            </a:pPr>
            <a:r>
              <a:rPr lang="uk-UA" sz="3000" b="1" smtClean="0">
                <a:latin typeface="Franklin Gothic Demi Cond" pitchFamily="34" charset="0"/>
              </a:rPr>
              <a:t>Навчитися розраховувати кількість елементарних частинок у нуклідах та йонах, скласти відповідний алгоритм</a:t>
            </a:r>
          </a:p>
          <a:p>
            <a:pPr>
              <a:lnSpc>
                <a:spcPct val="90000"/>
              </a:lnSpc>
            </a:pPr>
            <a:r>
              <a:rPr lang="uk-UA" sz="3000" b="1" smtClean="0">
                <a:latin typeface="Franklin Gothic Demi Cond" pitchFamily="34" charset="0"/>
              </a:rPr>
              <a:t>Уточнити деякі поняття з точки зору будови атома</a:t>
            </a:r>
            <a:endParaRPr lang="ru-RU" sz="3000" b="1" smtClean="0">
              <a:latin typeface="Franklin Gothic Demi Con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вал 9"/>
          <p:cNvSpPr/>
          <p:nvPr/>
        </p:nvSpPr>
        <p:spPr>
          <a:xfrm rot="20722820">
            <a:off x="503238" y="2970213"/>
            <a:ext cx="4032250" cy="1944687"/>
          </a:xfrm>
          <a:prstGeom prst="ellipse">
            <a:avLst/>
          </a:prstGeom>
          <a:solidFill>
            <a:schemeClr val="accent1">
              <a:alpha val="15000"/>
            </a:schemeClr>
          </a:solidFill>
          <a:ln w="666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86800" cy="8382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/>
              <a:t>структуру атома можна умовно вважати такою: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87900" y="1484313"/>
            <a:ext cx="4203700" cy="4595812"/>
          </a:xfrm>
        </p:spPr>
        <p:txBody>
          <a:bodyPr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uk-UA" dirty="0" smtClean="0"/>
              <a:t>   У центрі атома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uk-UA" dirty="0" smtClean="0"/>
              <a:t>    розташоване ядро,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uk-UA" dirty="0" smtClean="0"/>
              <a:t>    що складається з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uk-UA" dirty="0" smtClean="0"/>
              <a:t>    незаряджених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uk-UA" b="1" dirty="0" smtClean="0">
                <a:solidFill>
                  <a:srgbClr val="00B050"/>
                </a:solidFill>
              </a:rPr>
              <a:t>    нейтронів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uk-UA" dirty="0" smtClean="0"/>
              <a:t>    та  позитивно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uk-UA" dirty="0" smtClean="0"/>
              <a:t>    заряджених </a:t>
            </a:r>
            <a:r>
              <a:rPr lang="uk-UA" b="1" dirty="0" smtClean="0">
                <a:solidFill>
                  <a:srgbClr val="FF0000"/>
                </a:solidFill>
              </a:rPr>
              <a:t>протонів</a:t>
            </a:r>
            <a:r>
              <a:rPr lang="uk-UA" b="1" dirty="0" smtClean="0"/>
              <a:t>.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uk-UA" dirty="0" smtClean="0"/>
              <a:t>    Разом їх називають </a:t>
            </a:r>
            <a:r>
              <a:rPr lang="uk-UA" b="1" dirty="0" smtClean="0">
                <a:solidFill>
                  <a:schemeClr val="tx1"/>
                </a:solidFill>
              </a:rPr>
              <a:t>нуклонами.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uk-UA" dirty="0" smtClean="0"/>
              <a:t>    Навколо ядра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uk-UA" dirty="0" smtClean="0"/>
              <a:t>    обертаються негативно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uk-UA" dirty="0" smtClean="0"/>
              <a:t>    заряджені </a:t>
            </a:r>
            <a:r>
              <a:rPr lang="uk-UA" b="1" dirty="0" smtClean="0">
                <a:solidFill>
                  <a:srgbClr val="0070C0"/>
                </a:solidFill>
              </a:rPr>
              <a:t>електрони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979712" y="3284984"/>
            <a:ext cx="648072" cy="648072"/>
          </a:xfrm>
          <a:prstGeom prst="ellipse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483768" y="3284984"/>
            <a:ext cx="648072" cy="648072"/>
          </a:xfrm>
          <a:prstGeom prst="ellips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2400" b="1" dirty="0">
                <a:solidFill>
                  <a:schemeClr val="tx1"/>
                </a:solidFill>
              </a:rPr>
              <a:t>+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979712" y="3861048"/>
            <a:ext cx="648072" cy="648072"/>
          </a:xfrm>
          <a:prstGeom prst="ellips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2400" b="1" dirty="0">
                <a:solidFill>
                  <a:schemeClr val="tx1"/>
                </a:solidFill>
              </a:rPr>
              <a:t>+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555776" y="3861048"/>
            <a:ext cx="648072" cy="648072"/>
          </a:xfrm>
          <a:prstGeom prst="ellipse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83568" y="3645024"/>
            <a:ext cx="288032" cy="288032"/>
          </a:xfrm>
          <a:prstGeom prst="ellipse">
            <a:avLst/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b="1" dirty="0">
                <a:solidFill>
                  <a:schemeClr val="tx1"/>
                </a:solidFill>
              </a:rPr>
              <a:t>-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067944" y="4005064"/>
            <a:ext cx="288032" cy="288032"/>
          </a:xfrm>
          <a:prstGeom prst="ellipse">
            <a:avLst/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2400" b="1" dirty="0">
                <a:solidFill>
                  <a:schemeClr val="tx1"/>
                </a:solidFill>
              </a:rPr>
              <a:t>-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443663" y="2708275"/>
            <a:ext cx="2232025" cy="1800225"/>
          </a:xfrm>
          <a:prstGeom prst="rect">
            <a:avLst/>
          </a:prstGeom>
          <a:solidFill>
            <a:srgbClr val="FF0000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rgbClr val="FFFF00"/>
                </a:solidFill>
              </a:rPr>
              <a:t>Електрони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FF00"/>
                </a:solidFill>
              </a:rPr>
              <a:t>m(e) </a:t>
            </a:r>
            <a:r>
              <a:rPr lang="uk-UA" sz="2400" b="1" dirty="0">
                <a:solidFill>
                  <a:srgbClr val="FFFF00"/>
                </a:solidFill>
              </a:rPr>
              <a:t> &lt;&lt; 1</a:t>
            </a:r>
            <a:endParaRPr lang="en-US" sz="2400" b="1" dirty="0">
              <a:solidFill>
                <a:srgbClr val="FFFF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rgbClr val="FFFF00"/>
                </a:solidFill>
              </a:rPr>
              <a:t>Заряд = -1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686800" cy="838200"/>
          </a:xfrm>
        </p:spPr>
        <p:txBody>
          <a:bodyPr>
            <a:normAutofit fontScale="90000"/>
          </a:bodyPr>
          <a:lstStyle/>
          <a:p>
            <a:pPr marL="54864" fontAlgn="auto">
              <a:spcAft>
                <a:spcPts val="0"/>
              </a:spcAft>
              <a:defRPr/>
            </a:pPr>
            <a: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Результати узагальнюємо</a:t>
            </a:r>
            <a:b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у схемі:</a:t>
            </a:r>
            <a:endParaRPr lang="ru-RU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79838" y="3860800"/>
            <a:ext cx="2160587" cy="1871663"/>
          </a:xfrm>
          <a:prstGeom prst="rect">
            <a:avLst/>
          </a:prstGeom>
          <a:solidFill>
            <a:srgbClr val="FF0000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rgbClr val="FFFF00"/>
                </a:solidFill>
              </a:rPr>
              <a:t>Нейтрони</a:t>
            </a:r>
            <a:endParaRPr lang="ru-RU" sz="2400" b="1" dirty="0">
              <a:solidFill>
                <a:srgbClr val="FFFF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FF00"/>
                </a:solidFill>
              </a:rPr>
              <a:t>m(n) = 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rgbClr val="FFFF00"/>
                </a:solidFill>
              </a:rPr>
              <a:t>Заряд=0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58888" y="3860800"/>
            <a:ext cx="2233612" cy="1871663"/>
          </a:xfrm>
          <a:prstGeom prst="rect">
            <a:avLst/>
          </a:prstGeom>
          <a:solidFill>
            <a:srgbClr val="FF0000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rgbClr val="FFFF00"/>
                </a:solidFill>
              </a:rPr>
              <a:t>Протони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FF00"/>
                </a:solidFill>
              </a:rPr>
              <a:t>m(p) = 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rgbClr val="FFFF00"/>
                </a:solidFill>
              </a:rPr>
              <a:t>Заряд = +1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11413" y="2708275"/>
            <a:ext cx="2376487" cy="649288"/>
          </a:xfrm>
          <a:prstGeom prst="rect">
            <a:avLst/>
          </a:prstGeom>
          <a:solidFill>
            <a:srgbClr val="FF0000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rgbClr val="FFFF00"/>
                </a:solidFill>
              </a:rPr>
              <a:t>Ядро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35375" y="1628775"/>
            <a:ext cx="3240088" cy="647700"/>
          </a:xfrm>
          <a:prstGeom prst="rect">
            <a:avLst/>
          </a:prstGeom>
          <a:solidFill>
            <a:srgbClr val="FF0000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/>
              <a:t>АТОМ</a:t>
            </a:r>
            <a:endParaRPr lang="ru-RU" sz="2400" b="1" dirty="0"/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5292725" y="2276475"/>
            <a:ext cx="2124075" cy="431800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7" idx="2"/>
            <a:endCxn id="5" idx="0"/>
          </p:cNvCxnSpPr>
          <p:nvPr/>
        </p:nvCxnSpPr>
        <p:spPr>
          <a:xfrm flipH="1">
            <a:off x="2376488" y="3357563"/>
            <a:ext cx="1223962" cy="503237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7" idx="2"/>
            <a:endCxn id="4" idx="0"/>
          </p:cNvCxnSpPr>
          <p:nvPr/>
        </p:nvCxnSpPr>
        <p:spPr>
          <a:xfrm>
            <a:off x="3600450" y="3357563"/>
            <a:ext cx="1258888" cy="503237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7" idx="0"/>
          </p:cNvCxnSpPr>
          <p:nvPr/>
        </p:nvCxnSpPr>
        <p:spPr>
          <a:xfrm flipH="1">
            <a:off x="3600450" y="2276475"/>
            <a:ext cx="1476375" cy="431800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авая фигурная скобка 17"/>
          <p:cNvSpPr/>
          <p:nvPr/>
        </p:nvSpPr>
        <p:spPr>
          <a:xfrm rot="5400000">
            <a:off x="3239295" y="4545806"/>
            <a:ext cx="360362" cy="2879725"/>
          </a:xfrm>
          <a:prstGeom prst="rightBrace">
            <a:avLst>
              <a:gd name="adj1" fmla="val 8333"/>
              <a:gd name="adj2" fmla="val 49512"/>
            </a:avLst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124075" y="6165850"/>
            <a:ext cx="2663825" cy="358775"/>
          </a:xfrm>
          <a:prstGeom prst="rect">
            <a:avLst/>
          </a:prstGeom>
          <a:solidFill>
            <a:srgbClr val="C00000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rgbClr val="FFFF00"/>
                </a:solidFill>
              </a:rPr>
              <a:t>Нуклони</a:t>
            </a:r>
            <a:endParaRPr lang="ru-RU" sz="2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Прямоугольник 1"/>
          <p:cNvSpPr>
            <a:spLocks noChangeArrowheads="1"/>
          </p:cNvSpPr>
          <p:nvPr/>
        </p:nvSpPr>
        <p:spPr bwMode="auto">
          <a:xfrm>
            <a:off x="755650" y="836613"/>
            <a:ext cx="7704138" cy="478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800">
                <a:latin typeface="Arial Black" pitchFamily="34" charset="0"/>
              </a:rPr>
              <a:t>У ядрі зосереджено</a:t>
            </a:r>
          </a:p>
          <a:p>
            <a:r>
              <a:rPr lang="uk-UA" sz="2800">
                <a:latin typeface="Arial Black" pitchFamily="34" charset="0"/>
              </a:rPr>
              <a:t> основну масу атома.</a:t>
            </a:r>
          </a:p>
          <a:p>
            <a:endParaRPr lang="uk-UA" sz="2800">
              <a:latin typeface="Arial Black" pitchFamily="34" charset="0"/>
            </a:endParaRPr>
          </a:p>
          <a:p>
            <a:r>
              <a:rPr lang="uk-UA" sz="2800">
                <a:latin typeface="Arial Black" pitchFamily="34" charset="0"/>
              </a:rPr>
              <a:t>Нейтрони    та    протони  мають відносну атомну масу,</a:t>
            </a:r>
            <a:r>
              <a:rPr lang="uk-UA" sz="2800"/>
              <a:t> </a:t>
            </a:r>
            <a:r>
              <a:rPr lang="uk-UA" sz="2800">
                <a:latin typeface="Arial Black" pitchFamily="34" charset="0"/>
              </a:rPr>
              <a:t>що приблизно дорівнює 1.</a:t>
            </a:r>
          </a:p>
          <a:p>
            <a:r>
              <a:rPr lang="uk-UA" sz="2800">
                <a:latin typeface="Arial Black" pitchFamily="34" charset="0"/>
              </a:rPr>
              <a:t/>
            </a:r>
            <a:br>
              <a:rPr lang="uk-UA" sz="2800">
                <a:latin typeface="Arial Black" pitchFamily="34" charset="0"/>
              </a:rPr>
            </a:br>
            <a:r>
              <a:rPr lang="uk-UA" sz="2800">
                <a:latin typeface="Arial Black" pitchFamily="34" charset="0"/>
              </a:rPr>
              <a:t>Тому на основі відомостей </a:t>
            </a:r>
          </a:p>
          <a:p>
            <a:r>
              <a:rPr lang="uk-UA" sz="2800">
                <a:latin typeface="Arial Black" pitchFamily="34" charset="0"/>
              </a:rPr>
              <a:t>з Періодичної системи </a:t>
            </a:r>
          </a:p>
          <a:p>
            <a:r>
              <a:rPr lang="uk-UA" sz="2800">
                <a:latin typeface="Arial Black" pitchFamily="34" charset="0"/>
              </a:rPr>
              <a:t>можна порахувати кількість цих елементарних частинок</a:t>
            </a:r>
          </a:p>
          <a:p>
            <a:r>
              <a:rPr lang="uk-UA" sz="2800">
                <a:latin typeface="Arial Black" pitchFamily="34" charset="0"/>
              </a:rPr>
              <a:t> у кожному конкретному атомі </a:t>
            </a:r>
            <a:endParaRPr lang="ru-RU" sz="280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879320"/>
          </a:xfrm>
        </p:spPr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Для цього необхідно знати відносну атомну масу та заряд атомного ядра</a:t>
            </a:r>
            <a:endParaRPr lang="ru-RU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57200" y="2205038"/>
            <a:ext cx="8229600" cy="4464050"/>
          </a:xfrm>
        </p:spPr>
        <p:txBody>
          <a:bodyPr>
            <a:normAutofit fontScale="55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uk-UA" sz="4400" b="1" dirty="0" smtClean="0">
                <a:solidFill>
                  <a:schemeClr val="tx1"/>
                </a:solidFill>
              </a:rPr>
              <a:t> </a:t>
            </a:r>
            <a:r>
              <a:rPr lang="uk-UA" sz="4400" b="1" dirty="0" smtClean="0">
                <a:solidFill>
                  <a:srgbClr val="C00000"/>
                </a:solidFill>
              </a:rPr>
              <a:t>Порахуємо кількість протонів та нейтронів у ядрі атома </a:t>
            </a:r>
            <a:r>
              <a:rPr lang="uk-UA" sz="4400" b="1" dirty="0" err="1" smtClean="0">
                <a:solidFill>
                  <a:srgbClr val="C00000"/>
                </a:solidFill>
              </a:rPr>
              <a:t>Флуору</a:t>
            </a:r>
            <a:r>
              <a:rPr lang="uk-UA" sz="4400" b="1" dirty="0" smtClean="0">
                <a:solidFill>
                  <a:srgbClr val="C00000"/>
                </a:solidFill>
              </a:rPr>
              <a:t> </a:t>
            </a:r>
            <a:endParaRPr lang="en-US" sz="4400" b="1" dirty="0" smtClean="0">
              <a:solidFill>
                <a:srgbClr val="C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uk-UA" sz="4400" b="1" dirty="0" smtClean="0">
                <a:solidFill>
                  <a:srgbClr val="C00000"/>
                </a:solidFill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uk-UA" sz="4400" b="1" dirty="0" err="1" smtClean="0">
                <a:solidFill>
                  <a:srgbClr val="C00000"/>
                </a:solidFill>
              </a:rPr>
              <a:t>Розв</a:t>
            </a:r>
            <a:r>
              <a:rPr lang="en-US" sz="4400" b="1" dirty="0" smtClean="0">
                <a:solidFill>
                  <a:srgbClr val="C00000"/>
                </a:solidFill>
              </a:rPr>
              <a:t>’</a:t>
            </a:r>
            <a:r>
              <a:rPr lang="uk-UA" sz="4400" b="1" dirty="0" err="1" smtClean="0">
                <a:solidFill>
                  <a:srgbClr val="C00000"/>
                </a:solidFill>
              </a:rPr>
              <a:t>язання</a:t>
            </a:r>
            <a:r>
              <a:rPr lang="uk-UA" sz="4400" b="1" dirty="0" smtClean="0">
                <a:solidFill>
                  <a:srgbClr val="C00000"/>
                </a:solidFill>
              </a:rPr>
              <a:t>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uk-UA" sz="4400" b="1" dirty="0" smtClean="0"/>
              <a:t>     </a:t>
            </a:r>
            <a:r>
              <a:rPr lang="uk-UA" sz="4400" b="1" dirty="0" smtClean="0">
                <a:solidFill>
                  <a:schemeClr val="tx1"/>
                </a:solidFill>
              </a:rPr>
              <a:t>Кількість протонів  дорівнює заряду ядра, тобто порядковому номеру елемента. Тож у атомі </a:t>
            </a:r>
            <a:r>
              <a:rPr lang="uk-UA" sz="4400" b="1" dirty="0" err="1" smtClean="0">
                <a:solidFill>
                  <a:schemeClr val="tx1"/>
                </a:solidFill>
              </a:rPr>
              <a:t>Флуору</a:t>
            </a:r>
            <a:r>
              <a:rPr lang="uk-UA" sz="4400" b="1" dirty="0" smtClean="0">
                <a:solidFill>
                  <a:schemeClr val="tx1"/>
                </a:solidFill>
              </a:rPr>
              <a:t> 9 протонів. Кількість нейтронів дорівнює різниці між відносною атомною масою та кількістю протонів: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uk-UA" sz="4400" b="1" dirty="0" smtClean="0">
                <a:solidFill>
                  <a:schemeClr val="tx1"/>
                </a:solidFill>
              </a:rPr>
              <a:t>                                               19-9=10.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uk-UA" sz="4400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uk-UA" sz="4400" b="1" dirty="0" smtClean="0">
                <a:solidFill>
                  <a:schemeClr val="tx1"/>
                </a:solidFill>
              </a:rPr>
              <a:t>Отже, у ядрі атому </a:t>
            </a:r>
            <a:r>
              <a:rPr lang="uk-UA" sz="4400" b="1" dirty="0" err="1" smtClean="0">
                <a:solidFill>
                  <a:schemeClr val="tx1"/>
                </a:solidFill>
              </a:rPr>
              <a:t>Флуору</a:t>
            </a:r>
            <a:r>
              <a:rPr lang="uk-UA" sz="4400" b="1" dirty="0" smtClean="0">
                <a:solidFill>
                  <a:schemeClr val="tx1"/>
                </a:solidFill>
              </a:rPr>
              <a:t> 9 протонів та 10 нейтронів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uk-UA" b="1" dirty="0" smtClean="0">
                <a:solidFill>
                  <a:schemeClr val="tx1"/>
                </a:solidFill>
              </a:rPr>
              <a:t> 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231248"/>
          </a:xfrm>
        </p:spPr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Увага! Інформація до роздуму!</a:t>
            </a:r>
            <a:endParaRPr lang="ru-RU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250825" y="1196975"/>
          <a:ext cx="86868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360"/>
                <a:gridCol w="1737360"/>
                <a:gridCol w="1737360"/>
                <a:gridCol w="1737360"/>
                <a:gridCol w="1737360"/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Н                      1</a:t>
                      </a:r>
                    </a:p>
                    <a:p>
                      <a:r>
                        <a:rPr lang="uk-UA" dirty="0" smtClean="0"/>
                        <a:t>Гідроген</a:t>
                      </a:r>
                    </a:p>
                    <a:p>
                      <a:r>
                        <a:rPr lang="uk-UA" dirty="0" smtClean="0"/>
                        <a:t>1,0079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                 3</a:t>
                      </a:r>
                    </a:p>
                    <a:p>
                      <a:r>
                        <a:rPr lang="uk-UA" dirty="0" smtClean="0"/>
                        <a:t>Літій</a:t>
                      </a:r>
                    </a:p>
                    <a:p>
                      <a:r>
                        <a:rPr lang="uk-UA" dirty="0" smtClean="0"/>
                        <a:t>6,941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Ве</a:t>
                      </a:r>
                      <a:r>
                        <a:rPr lang="uk-UA" dirty="0" smtClean="0"/>
                        <a:t>                   4</a:t>
                      </a:r>
                    </a:p>
                    <a:p>
                      <a:r>
                        <a:rPr lang="uk-UA" dirty="0" err="1" smtClean="0"/>
                        <a:t>Берілій</a:t>
                      </a:r>
                      <a:endParaRPr lang="uk-UA" dirty="0" smtClean="0"/>
                    </a:p>
                    <a:p>
                      <a:r>
                        <a:rPr lang="uk-UA" dirty="0" smtClean="0"/>
                        <a:t>9,012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                      5</a:t>
                      </a:r>
                    </a:p>
                    <a:p>
                      <a:r>
                        <a:rPr lang="uk-UA" dirty="0" smtClean="0"/>
                        <a:t>Бор</a:t>
                      </a:r>
                    </a:p>
                    <a:p>
                      <a:r>
                        <a:rPr lang="uk-UA" dirty="0" smtClean="0"/>
                        <a:t>10,81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                      6</a:t>
                      </a:r>
                    </a:p>
                    <a:p>
                      <a:r>
                        <a:rPr lang="uk-UA" dirty="0" smtClean="0"/>
                        <a:t>Карбон</a:t>
                      </a:r>
                    </a:p>
                    <a:p>
                      <a:r>
                        <a:rPr lang="uk-UA" dirty="0" smtClean="0"/>
                        <a:t>12,011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r>
                        <a:rPr lang="uk-UA" dirty="0" smtClean="0"/>
                        <a:t>                     7</a:t>
                      </a:r>
                    </a:p>
                    <a:p>
                      <a:r>
                        <a:rPr lang="uk-UA" dirty="0" smtClean="0"/>
                        <a:t>Нітроген</a:t>
                      </a:r>
                    </a:p>
                    <a:p>
                      <a:r>
                        <a:rPr lang="uk-UA" dirty="0" smtClean="0"/>
                        <a:t>14,0067</a:t>
                      </a:r>
                      <a:endParaRPr lang="ru-RU" dirty="0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              </a:t>
                      </a:r>
                      <a:r>
                        <a:rPr lang="uk-UA" dirty="0" smtClean="0"/>
                        <a:t>11</a:t>
                      </a:r>
                    </a:p>
                    <a:p>
                      <a:r>
                        <a:rPr lang="uk-UA" dirty="0" smtClean="0"/>
                        <a:t> </a:t>
                      </a:r>
                      <a:r>
                        <a:rPr lang="uk-UA" baseline="0" dirty="0" smtClean="0"/>
                        <a:t>Н</a:t>
                      </a:r>
                      <a:r>
                        <a:rPr lang="uk-UA" dirty="0" smtClean="0"/>
                        <a:t>атрій </a:t>
                      </a:r>
                    </a:p>
                    <a:p>
                      <a:r>
                        <a:rPr lang="uk-UA" dirty="0" smtClean="0"/>
                        <a:t>22,990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Mg             12</a:t>
                      </a:r>
                    </a:p>
                    <a:p>
                      <a:r>
                        <a:rPr lang="uk-UA" dirty="0" smtClean="0"/>
                        <a:t>Магній</a:t>
                      </a:r>
                    </a:p>
                    <a:p>
                      <a:r>
                        <a:rPr lang="uk-UA" dirty="0" smtClean="0"/>
                        <a:t>24,305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               13</a:t>
                      </a:r>
                    </a:p>
                    <a:p>
                      <a:r>
                        <a:rPr lang="uk-UA" dirty="0" smtClean="0"/>
                        <a:t>Алюміній</a:t>
                      </a:r>
                    </a:p>
                    <a:p>
                      <a:r>
                        <a:rPr lang="uk-UA" dirty="0" smtClean="0"/>
                        <a:t>26,982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               14</a:t>
                      </a:r>
                    </a:p>
                    <a:p>
                      <a:r>
                        <a:rPr lang="uk-UA" dirty="0" smtClean="0"/>
                        <a:t>Силіцій</a:t>
                      </a:r>
                    </a:p>
                    <a:p>
                      <a:r>
                        <a:rPr lang="uk-UA" dirty="0" smtClean="0"/>
                        <a:t>28,086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                   15</a:t>
                      </a:r>
                    </a:p>
                    <a:p>
                      <a:r>
                        <a:rPr lang="uk-UA" dirty="0" smtClean="0"/>
                        <a:t>Фосфор</a:t>
                      </a:r>
                    </a:p>
                    <a:p>
                      <a:r>
                        <a:rPr lang="uk-UA" dirty="0" smtClean="0"/>
                        <a:t>30,974</a:t>
                      </a:r>
                      <a:endParaRPr lang="ru-RU" dirty="0"/>
                    </a:p>
                  </a:txBody>
                  <a:tcPr marL="96520" marR="96520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68313" y="4941888"/>
            <a:ext cx="8207375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rgbClr val="C00000"/>
                </a:solidFill>
              </a:rPr>
              <a:t>Приблизна маса протона дорівнює 1 </a:t>
            </a:r>
            <a:r>
              <a:rPr lang="uk-UA" sz="2400" b="1" dirty="0" err="1">
                <a:solidFill>
                  <a:srgbClr val="C00000"/>
                </a:solidFill>
              </a:rPr>
              <a:t>а.о.м</a:t>
            </a:r>
            <a:r>
              <a:rPr lang="uk-UA" sz="2400" b="1" dirty="0">
                <a:solidFill>
                  <a:srgbClr val="C00000"/>
                </a:solidFill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rgbClr val="C00000"/>
                </a:solidFill>
              </a:rPr>
              <a:t>Приблизна маса нейтрона дорівнює 1 </a:t>
            </a:r>
            <a:r>
              <a:rPr lang="uk-UA" sz="2400" b="1" dirty="0" err="1">
                <a:solidFill>
                  <a:srgbClr val="C00000"/>
                </a:solidFill>
              </a:rPr>
              <a:t>а.о.м</a:t>
            </a:r>
            <a:r>
              <a:rPr lang="uk-UA" sz="2400" b="1" dirty="0">
                <a:solidFill>
                  <a:srgbClr val="C00000"/>
                </a:solidFill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rgbClr val="C00000"/>
                </a:solidFill>
              </a:rPr>
              <a:t>Електрон приблизно у 2000 разів легший за протон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5040560"/>
          </a:xfrm>
        </p:spPr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Ви розумієте, що в атомі може бути лише ціле число протонів і нейтронів</a:t>
            </a:r>
            <a:r>
              <a:rPr lang="ru-RU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uk-UA" dirty="0" smtClean="0">
                <a:solidFill>
                  <a:srgbClr val="C00000"/>
                </a:solidFill>
              </a:rPr>
              <a:t>Чому тоді у періодичній системі відносні атомні маси елементів – дробові числа?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/>
              <a:t>Отже, ми дійшли до висновку, що…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475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uk-UA" dirty="0" smtClean="0">
                <a:solidFill>
                  <a:schemeClr val="tx1"/>
                </a:solidFill>
              </a:rPr>
              <a:t>       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uk-UA" sz="5100" b="1" dirty="0" smtClean="0">
                <a:solidFill>
                  <a:schemeClr val="tx1"/>
                </a:solidFill>
              </a:rPr>
              <a:t>Існують частинки одного елемента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uk-UA" sz="5100" b="1" dirty="0" smtClean="0">
                <a:solidFill>
                  <a:schemeClr val="tx1"/>
                </a:solidFill>
              </a:rPr>
              <a:t>з однаковим числом протонів, 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uk-UA" sz="5100" b="1" dirty="0" smtClean="0">
                <a:solidFill>
                  <a:schemeClr val="tx1"/>
                </a:solidFill>
              </a:rPr>
              <a:t>       але різним числом нейтронів у ядрі.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uk-UA" sz="5100" b="1" dirty="0" smtClean="0">
                <a:solidFill>
                  <a:srgbClr val="C00000"/>
                </a:solidFill>
              </a:rPr>
              <a:t>Їх називають ізотопами.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uk-UA" sz="5100" b="1" dirty="0" smtClean="0">
                <a:solidFill>
                  <a:schemeClr val="tx1"/>
                </a:solidFill>
              </a:rPr>
              <a:t>     У природній сукупності атомів елемента    кількість різних ізотопів може бути різною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uk-UA" sz="5100" b="1" dirty="0" smtClean="0">
                <a:solidFill>
                  <a:schemeClr val="tx1"/>
                </a:solidFill>
              </a:rPr>
              <a:t>    Це враховують для визначення середньої  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uk-UA" sz="5100" b="1" dirty="0" smtClean="0">
                <a:solidFill>
                  <a:schemeClr val="tx1"/>
                </a:solidFill>
              </a:rPr>
              <a:t>          відносної атомної маси елемента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uk-UA" sz="5100" b="1" dirty="0" smtClean="0">
                <a:solidFill>
                  <a:schemeClr val="tx1"/>
                </a:solidFill>
              </a:rPr>
              <a:t>	    Атом з певним числом протонів і нейтронів 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uk-UA" sz="5100" b="1" dirty="0" smtClean="0">
                <a:solidFill>
                  <a:srgbClr val="C00000"/>
                </a:solidFill>
              </a:rPr>
              <a:t>       називають нуклідом.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uk-UA" sz="5100" b="1" dirty="0" smtClean="0">
                <a:solidFill>
                  <a:srgbClr val="C00000"/>
                </a:solidFill>
              </a:rPr>
              <a:t>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uk-UA" b="1" dirty="0" smtClean="0">
                <a:solidFill>
                  <a:schemeClr val="tx1"/>
                </a:solidFill>
              </a:rPr>
              <a:t> 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686800" cy="8382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/>
              <a:t>Попрацюймо разом</a:t>
            </a:r>
            <a:br>
              <a:rPr lang="uk-UA" dirty="0" smtClean="0"/>
            </a:br>
            <a:r>
              <a:rPr lang="uk-UA" dirty="0" smtClean="0"/>
              <a:t>Виконаємо вправу № 203</a:t>
            </a:r>
            <a:endParaRPr lang="ru-RU" dirty="0"/>
          </a:p>
        </p:txBody>
      </p:sp>
      <p:sp>
        <p:nvSpPr>
          <p:cNvPr id="3072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mtClean="0"/>
              <a:t>Заповніть таблицю:</a:t>
            </a:r>
          </a:p>
          <a:p>
            <a:endParaRPr lang="ru-RU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0825" y="1628775"/>
          <a:ext cx="8642350" cy="20621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23"/>
                <a:gridCol w="997826"/>
                <a:gridCol w="1152128"/>
                <a:gridCol w="1296144"/>
                <a:gridCol w="1152128"/>
                <a:gridCol w="1224136"/>
                <a:gridCol w="1584176"/>
              </a:tblGrid>
              <a:tr h="370840">
                <a:tc gridSpan="4">
                  <a:txBody>
                    <a:bodyPr/>
                    <a:lstStyle/>
                    <a:p>
                      <a:r>
                        <a:rPr lang="uk-UA" b="1" dirty="0" smtClean="0"/>
                        <a:t>Елемент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uk-UA" b="1" dirty="0" smtClean="0"/>
                        <a:t>Кількість в атомі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b="1" dirty="0" smtClean="0"/>
                        <a:t>назва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/>
                        <a:t>символ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/>
                        <a:t>протонне число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err="1" smtClean="0"/>
                        <a:t>нуклонне</a:t>
                      </a:r>
                      <a:r>
                        <a:rPr lang="uk-UA" sz="1600" b="1" dirty="0" smtClean="0"/>
                        <a:t> число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/>
                        <a:t>протонів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/>
                        <a:t>нейтронів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/>
                        <a:t>електронів</a:t>
                      </a:r>
                      <a:endParaRPr lang="ru-RU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b="1" dirty="0" smtClean="0"/>
                        <a:t>Цезій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75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83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0825" y="4365625"/>
          <a:ext cx="8569325" cy="20621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1008112"/>
                <a:gridCol w="1152128"/>
                <a:gridCol w="1296144"/>
                <a:gridCol w="1224136"/>
                <a:gridCol w="1224136"/>
                <a:gridCol w="1440160"/>
              </a:tblGrid>
              <a:tr h="370840">
                <a:tc gridSpan="4">
                  <a:txBody>
                    <a:bodyPr/>
                    <a:lstStyle/>
                    <a:p>
                      <a:r>
                        <a:rPr lang="uk-UA" dirty="0" smtClean="0"/>
                        <a:t>Елемент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uk-UA" dirty="0" smtClean="0"/>
                        <a:t>Кількість в атомі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b="1" dirty="0" smtClean="0"/>
                        <a:t>назва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/>
                        <a:t>символ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/>
                        <a:t>протонне число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err="1" smtClean="0"/>
                        <a:t>нуклонне</a:t>
                      </a:r>
                      <a:r>
                        <a:rPr lang="uk-UA" sz="1600" b="1" dirty="0" smtClean="0"/>
                        <a:t> число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/>
                        <a:t>протонів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/>
                        <a:t>нейтронів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/>
                        <a:t>електронів</a:t>
                      </a:r>
                      <a:endParaRPr lang="ru-RU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tx1"/>
                          </a:solidFill>
                        </a:rPr>
                        <a:t>Цезій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Cs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tx1"/>
                          </a:solidFill>
                        </a:rPr>
                        <a:t>55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tx1"/>
                          </a:solidFill>
                        </a:rPr>
                        <a:t>133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tx1"/>
                          </a:solidFill>
                        </a:rPr>
                        <a:t>55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tx1"/>
                          </a:solidFill>
                        </a:rPr>
                        <a:t>78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tx1"/>
                          </a:solidFill>
                        </a:rPr>
                        <a:t>55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tx1"/>
                          </a:solidFill>
                        </a:rPr>
                        <a:t>Арсен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As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tx1"/>
                          </a:solidFill>
                        </a:rPr>
                        <a:t>33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tx1"/>
                          </a:solidFill>
                        </a:rPr>
                        <a:t>75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tx1"/>
                          </a:solidFill>
                        </a:rPr>
                        <a:t>33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tx1"/>
                          </a:solidFill>
                        </a:rPr>
                        <a:t>42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tx1"/>
                          </a:solidFill>
                        </a:rPr>
                        <a:t>33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b="1" dirty="0" err="1" smtClean="0">
                          <a:solidFill>
                            <a:schemeClr val="tx1"/>
                          </a:solidFill>
                        </a:rPr>
                        <a:t>Бісмут</a:t>
                      </a:r>
                      <a:r>
                        <a:rPr lang="uk-UA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Bi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tx1"/>
                          </a:solidFill>
                        </a:rPr>
                        <a:t>83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tx1"/>
                          </a:solidFill>
                        </a:rPr>
                        <a:t>209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tx1"/>
                          </a:solidFill>
                        </a:rPr>
                        <a:t>83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tx1"/>
                          </a:solidFill>
                        </a:rPr>
                        <a:t>126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tx1"/>
                          </a:solidFill>
                        </a:rPr>
                        <a:t>83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4864" fontAlgn="auto">
              <a:spcAft>
                <a:spcPts val="0"/>
              </a:spcAft>
              <a:defRPr/>
            </a:pPr>
            <a:r>
              <a:rPr lang="uk-UA" sz="2800" dirty="0" smtClean="0">
                <a:solidFill>
                  <a:srgbClr val="C00000"/>
                </a:solidFill>
              </a:rPr>
              <a:t>Завдання для юних філологів</a:t>
            </a:r>
            <a:r>
              <a:rPr lang="uk-UA" sz="2800" dirty="0" smtClean="0">
                <a:solidFill>
                  <a:srgbClr val="FFFF00"/>
                </a:solidFill>
              </a:rPr>
              <a:t/>
            </a:r>
            <a:br>
              <a:rPr lang="uk-UA" sz="2800" dirty="0" smtClean="0">
                <a:solidFill>
                  <a:srgbClr val="FFFF00"/>
                </a:solidFill>
              </a:rPr>
            </a:br>
            <a:r>
              <a:rPr lang="uk-UA" sz="28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uk-UA" sz="2800" dirty="0" smtClean="0">
                <a:solidFill>
                  <a:schemeClr val="tx1"/>
                </a:solidFill>
              </a:rPr>
              <a:t>Відредагуйте та перекладіть</a:t>
            </a:r>
            <a:br>
              <a:rPr lang="uk-UA" sz="2800" dirty="0" smtClean="0">
                <a:solidFill>
                  <a:schemeClr val="tx1"/>
                </a:solidFill>
              </a:rPr>
            </a:br>
            <a:r>
              <a:rPr lang="uk-UA" sz="2800" dirty="0" smtClean="0">
                <a:solidFill>
                  <a:schemeClr val="tx1"/>
                </a:solidFill>
              </a:rPr>
              <a:t> фрагмент  з сайту </a:t>
            </a:r>
            <a:r>
              <a:rPr lang="uk-UA" sz="2800" dirty="0" err="1" smtClean="0">
                <a:solidFill>
                  <a:schemeClr val="tx1"/>
                </a:solidFill>
              </a:rPr>
              <a:t>ВікіпедіЯ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1746" name="Содержимое 2"/>
          <p:cNvSpPr>
            <a:spLocks noGrp="1"/>
          </p:cNvSpPr>
          <p:nvPr>
            <p:ph idx="1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ru-RU" b="1" smtClean="0">
                <a:solidFill>
                  <a:schemeClr val="tx1"/>
                </a:solidFill>
              </a:rPr>
              <a:t>Изото́пы</a:t>
            </a:r>
            <a:r>
              <a:rPr lang="ru-RU" smtClean="0">
                <a:solidFill>
                  <a:schemeClr val="tx1"/>
                </a:solidFill>
              </a:rPr>
              <a:t> (от </a:t>
            </a:r>
            <a:r>
              <a:rPr lang="ru-RU" smtClean="0">
                <a:solidFill>
                  <a:schemeClr val="tx1"/>
                </a:solidFill>
                <a:hlinkClick r:id="rId2" tooltip="Древнегреческий язык"/>
              </a:rPr>
              <a:t>др.-греч.</a:t>
            </a:r>
            <a:r>
              <a:rPr lang="ru-RU" smtClean="0">
                <a:solidFill>
                  <a:schemeClr val="tx1"/>
                </a:solidFill>
              </a:rPr>
              <a:t> ισος — </a:t>
            </a:r>
            <a:r>
              <a:rPr lang="ru-RU" i="1" smtClean="0">
                <a:solidFill>
                  <a:schemeClr val="tx1"/>
                </a:solidFill>
              </a:rPr>
              <a:t>«равный»</a:t>
            </a:r>
            <a:r>
              <a:rPr lang="ru-RU" smtClean="0">
                <a:solidFill>
                  <a:schemeClr val="tx1"/>
                </a:solidFill>
              </a:rPr>
              <a:t>, </a:t>
            </a:r>
            <a:r>
              <a:rPr lang="ru-RU" i="1" smtClean="0">
                <a:solidFill>
                  <a:schemeClr val="tx1"/>
                </a:solidFill>
              </a:rPr>
              <a:t>«одинаковый»</a:t>
            </a:r>
            <a:r>
              <a:rPr lang="ru-RU" smtClean="0">
                <a:solidFill>
                  <a:schemeClr val="tx1"/>
                </a:solidFill>
              </a:rPr>
              <a:t>, и τόπος — </a:t>
            </a:r>
            <a:r>
              <a:rPr lang="ru-RU" i="1" smtClean="0">
                <a:solidFill>
                  <a:schemeClr val="tx1"/>
                </a:solidFill>
              </a:rPr>
              <a:t>«место»</a:t>
            </a:r>
            <a:r>
              <a:rPr lang="ru-RU" smtClean="0">
                <a:solidFill>
                  <a:schemeClr val="tx1"/>
                </a:solidFill>
              </a:rPr>
              <a:t>) — разновидности </a:t>
            </a:r>
            <a:r>
              <a:rPr lang="ru-RU" smtClean="0">
                <a:solidFill>
                  <a:schemeClr val="tx1"/>
                </a:solidFill>
                <a:hlinkClick r:id="rId3" tooltip="Атом"/>
              </a:rPr>
              <a:t>атомов</a:t>
            </a:r>
            <a:r>
              <a:rPr lang="ru-RU" smtClean="0">
                <a:solidFill>
                  <a:schemeClr val="tx1"/>
                </a:solidFill>
              </a:rPr>
              <a:t>  какого-либо </a:t>
            </a:r>
            <a:r>
              <a:rPr lang="ru-RU" smtClean="0">
                <a:solidFill>
                  <a:schemeClr val="tx1"/>
                </a:solidFill>
                <a:hlinkClick r:id="rId4" tooltip="Химический элемент"/>
              </a:rPr>
              <a:t>химического элемента</a:t>
            </a:r>
            <a:r>
              <a:rPr lang="ru-RU" smtClean="0">
                <a:solidFill>
                  <a:schemeClr val="tx1"/>
                </a:solidFill>
              </a:rPr>
              <a:t>, которые имеют одинаковый атомный номер, но при этом разные массовые числа.  Все изотопы одного элемента имеют одинаковый заряд ядра, отличаясь лишь числом нейтронов.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algn="r" fontAlgn="auto">
              <a:spcAft>
                <a:spcPts val="0"/>
              </a:spcAft>
              <a:defRPr/>
            </a:pPr>
            <a: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Будова атома. ізотопи</a:t>
            </a:r>
            <a:endParaRPr lang="ru-RU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1433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uk-UA" sz="3600" b="1" i="1" smtClean="0">
                <a:solidFill>
                  <a:schemeClr val="tx1"/>
                </a:solidFill>
              </a:rPr>
              <a:t>Моя особиста мета</a:t>
            </a:r>
          </a:p>
          <a:p>
            <a:r>
              <a:rPr lang="uk-UA" sz="3600" smtClean="0"/>
              <a:t>Сьогодні я дізнаюся…</a:t>
            </a:r>
          </a:p>
          <a:p>
            <a:r>
              <a:rPr lang="uk-UA" sz="3600" smtClean="0"/>
              <a:t>Сьогодні я зможу…</a:t>
            </a:r>
          </a:p>
          <a:p>
            <a:r>
              <a:rPr lang="uk-UA" sz="3600" smtClean="0"/>
              <a:t>Я навчуся…</a:t>
            </a:r>
          </a:p>
          <a:p>
            <a:r>
              <a:rPr lang="uk-UA" sz="3600" smtClean="0"/>
              <a:t>Я зможу тепер пояснити…</a:t>
            </a:r>
          </a:p>
          <a:p>
            <a:r>
              <a:rPr lang="uk-UA" sz="3600" smtClean="0"/>
              <a:t>Я знайду відповідь на запитання…</a:t>
            </a:r>
          </a:p>
          <a:p>
            <a:pPr>
              <a:buFont typeface="Wingdings 2" pitchFamily="18" charset="2"/>
              <a:buNone/>
            </a:pPr>
            <a:endParaRPr lang="ru-RU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4663" y="100818"/>
            <a:ext cx="8229599" cy="6128110"/>
          </a:xfrm>
        </p:spPr>
        <p:txBody>
          <a:bodyPr anchor="t"/>
          <a:lstStyle/>
          <a:p>
            <a:pPr marL="54864" fontAlgn="auto">
              <a:spcAft>
                <a:spcPts val="0"/>
              </a:spcAft>
              <a:defRPr/>
            </a:pPr>
            <a:r>
              <a:rPr lang="uk-UA" sz="3200" dirty="0" smtClean="0">
                <a:solidFill>
                  <a:srgbClr val="C00000"/>
                </a:solidFill>
              </a:rPr>
              <a:t>Завдання для юних програмістів</a:t>
            </a:r>
            <a: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/>
            </a:r>
            <a:b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uk-UA" sz="32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Розробіть алгоритм дій для розрахунку кількості елементарних частинок у нуклідах та </a:t>
            </a:r>
            <a:r>
              <a:rPr lang="uk-UA" sz="32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йонах</a:t>
            </a:r>
            <a:r>
              <a:rPr lang="uk-UA" sz="32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/>
            </a:r>
            <a:br>
              <a:rPr lang="uk-UA" sz="32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endParaRPr lang="ru-RU" sz="32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 rot="20664833">
            <a:off x="323850" y="3573463"/>
            <a:ext cx="3168650" cy="1079500"/>
          </a:xfrm>
          <a:prstGeom prst="rect">
            <a:avLst/>
          </a:prstGeom>
          <a:solidFill>
            <a:srgbClr val="F078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solidFill>
                  <a:schemeClr val="tx1"/>
                </a:solidFill>
              </a:rPr>
              <a:t>Визначте, яке значення має відносна атомна маса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326338">
            <a:off x="323850" y="2205038"/>
            <a:ext cx="3144838" cy="1062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Знайдіть кількість протонів, що дорівнює порядковому номеру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 rot="18490771">
            <a:off x="2412207" y="4293394"/>
            <a:ext cx="3167062" cy="10795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solidFill>
                  <a:srgbClr val="C00000"/>
                </a:solidFill>
              </a:rPr>
              <a:t>Знайдіть число нейтронів як різницю відносної втомної маси та числа протонів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376665">
            <a:off x="61913" y="5284788"/>
            <a:ext cx="3167062" cy="108108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solidFill>
                  <a:srgbClr val="C00000"/>
                </a:solidFill>
              </a:rPr>
              <a:t>Додайте заряд аніона до числа електронів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20138439">
            <a:off x="4500563" y="5084763"/>
            <a:ext cx="3167062" cy="108108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solidFill>
                  <a:srgbClr val="C00000"/>
                </a:solidFill>
              </a:rPr>
              <a:t>Відніміть від числа електронів заряд катіона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21028800">
            <a:off x="5364163" y="2565400"/>
            <a:ext cx="3168650" cy="10795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Знайдіть порядковий номер елемента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 rot="2011771">
            <a:off x="5292725" y="3789363"/>
            <a:ext cx="3167063" cy="10795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Знайдіть кількість електронів, що дорівнює порядковому номеру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algn="r" fontAlgn="auto">
              <a:spcAft>
                <a:spcPts val="0"/>
              </a:spcAft>
              <a:defRPr/>
            </a:pPr>
            <a: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Будова атома. ізотопи</a:t>
            </a:r>
            <a:endParaRPr lang="ru-RU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uk-UA" b="1" dirty="0" smtClean="0">
                <a:solidFill>
                  <a:srgbClr val="C00000"/>
                </a:solidFill>
              </a:rPr>
              <a:t>Тест на оволодіння основними поняттями теми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uk-UA" b="1" dirty="0" smtClean="0">
                <a:solidFill>
                  <a:schemeClr val="tx1"/>
                </a:solidFill>
              </a:rPr>
              <a:t>1. Атом є цільним і неподільним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uk-UA" b="1" dirty="0" smtClean="0">
                <a:solidFill>
                  <a:schemeClr val="tx1"/>
                </a:solidFill>
              </a:rPr>
              <a:t>2. Атом складається з ядра та електронів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uk-UA" b="1" dirty="0" smtClean="0">
                <a:solidFill>
                  <a:schemeClr val="tx1"/>
                </a:solidFill>
              </a:rPr>
              <a:t>3. Сучасну модель атома запропонував Демокрит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uk-UA" b="1" dirty="0" smtClean="0">
                <a:solidFill>
                  <a:schemeClr val="tx1"/>
                </a:solidFill>
              </a:rPr>
              <a:t>4.  Протони мають негативний заряд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uk-UA" b="1" dirty="0" smtClean="0">
                <a:solidFill>
                  <a:schemeClr val="tx1"/>
                </a:solidFill>
              </a:rPr>
              <a:t>5. Число електронів  в атомі дорівнює числу протонів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uk-UA" b="1" dirty="0" smtClean="0">
                <a:solidFill>
                  <a:schemeClr val="tx1"/>
                </a:solidFill>
              </a:rPr>
              <a:t>6. Число протонів можна знайти за порядковим номером елемента у Періодичній системі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uk-U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8313" y="1196975"/>
            <a:ext cx="8229600" cy="5191125"/>
          </a:xfrm>
        </p:spPr>
        <p:txBody>
          <a:bodyPr>
            <a:normAutofit fontScale="925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uk-UA" b="1" dirty="0" smtClean="0">
                <a:solidFill>
                  <a:schemeClr val="tx1"/>
                </a:solidFill>
              </a:rPr>
              <a:t>7. Нукліди – це протони і нейтрони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uk-UA" b="1" dirty="0" smtClean="0">
                <a:solidFill>
                  <a:schemeClr val="tx1"/>
                </a:solidFill>
              </a:rPr>
              <a:t>8. Нуклони – це частинки, що входять до складу ядра атома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uk-UA" b="1" dirty="0" smtClean="0">
                <a:solidFill>
                  <a:schemeClr val="tx1"/>
                </a:solidFill>
              </a:rPr>
              <a:t>9. </a:t>
            </a:r>
            <a:r>
              <a:rPr lang="uk-UA" b="1" dirty="0" err="1" smtClean="0">
                <a:solidFill>
                  <a:schemeClr val="tx1"/>
                </a:solidFill>
              </a:rPr>
              <a:t>Нуклонне</a:t>
            </a:r>
            <a:r>
              <a:rPr lang="uk-UA" b="1" dirty="0" smtClean="0">
                <a:solidFill>
                  <a:schemeClr val="tx1"/>
                </a:solidFill>
              </a:rPr>
              <a:t> число дорівнює відносній атомній масі частинки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uk-UA" b="1" dirty="0" smtClean="0">
                <a:solidFill>
                  <a:schemeClr val="tx1"/>
                </a:solidFill>
              </a:rPr>
              <a:t>10. Не існує атома, у складі ядра якого немає протонів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uk-UA" b="1" dirty="0" smtClean="0">
                <a:solidFill>
                  <a:schemeClr val="tx1"/>
                </a:solidFill>
              </a:rPr>
              <a:t>11. У складі </a:t>
            </a:r>
            <a:r>
              <a:rPr lang="uk-UA" b="1" dirty="0" err="1" smtClean="0">
                <a:solidFill>
                  <a:schemeClr val="tx1"/>
                </a:solidFill>
              </a:rPr>
              <a:t>йона</a:t>
            </a:r>
            <a:r>
              <a:rPr lang="uk-UA" b="1" dirty="0" smtClean="0">
                <a:solidFill>
                  <a:schemeClr val="tx1"/>
                </a:solidFill>
              </a:rPr>
              <a:t>  </a:t>
            </a:r>
            <a:r>
              <a:rPr lang="uk-UA" b="1" baseline="30000" dirty="0" smtClean="0">
                <a:solidFill>
                  <a:schemeClr val="tx1"/>
                </a:solidFill>
              </a:rPr>
              <a:t>32</a:t>
            </a:r>
            <a:r>
              <a:rPr lang="en-US" b="1" dirty="0" smtClean="0">
                <a:solidFill>
                  <a:schemeClr val="tx1"/>
                </a:solidFill>
              </a:rPr>
              <a:t>S</a:t>
            </a:r>
            <a:r>
              <a:rPr lang="en-US" b="1" baseline="30000" dirty="0" smtClean="0">
                <a:solidFill>
                  <a:schemeClr val="tx1"/>
                </a:solidFill>
              </a:rPr>
              <a:t>2-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uk-UA" b="1" dirty="0" smtClean="0">
                <a:solidFill>
                  <a:schemeClr val="tx1"/>
                </a:solidFill>
              </a:rPr>
              <a:t>з усіх елементарних частинок міститься більше всього електронів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uk-UA" b="1" dirty="0" smtClean="0">
                <a:solidFill>
                  <a:schemeClr val="tx1"/>
                </a:solidFill>
              </a:rPr>
              <a:t>12. Слово </a:t>
            </a:r>
            <a:r>
              <a:rPr lang="uk-UA" b="1" dirty="0" err="1" smtClean="0">
                <a:solidFill>
                  <a:schemeClr val="tx1"/>
                </a:solidFill>
              </a:rPr>
              <a:t>“ізотопи”</a:t>
            </a:r>
            <a:r>
              <a:rPr lang="uk-UA" b="1" dirty="0" smtClean="0">
                <a:solidFill>
                  <a:schemeClr val="tx1"/>
                </a:solidFill>
              </a:rPr>
              <a:t> не використовується в однині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/>
              <a:t>Перевіримо один одного</a:t>
            </a:r>
            <a:endParaRPr lang="ru-RU" dirty="0"/>
          </a:p>
        </p:txBody>
      </p:sp>
      <p:sp>
        <p:nvSpPr>
          <p:cNvPr id="3584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uk-UA" sz="6000" smtClean="0">
                <a:solidFill>
                  <a:schemeClr val="tx1"/>
                </a:solidFill>
              </a:rPr>
              <a:t>Код завдання –</a:t>
            </a:r>
          </a:p>
          <a:p>
            <a:pPr>
              <a:buFont typeface="Wingdings 2" pitchFamily="18" charset="2"/>
              <a:buNone/>
            </a:pPr>
            <a:r>
              <a:rPr lang="uk-UA" sz="6000" smtClean="0">
                <a:solidFill>
                  <a:schemeClr val="tx1"/>
                </a:solidFill>
              </a:rPr>
              <a:t>010 011 011 111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Підбиваємо підсумки:</a:t>
            </a:r>
            <a:endParaRPr lang="ru-RU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1746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uk-UA" dirty="0" smtClean="0">
                <a:solidFill>
                  <a:schemeClr val="tx1"/>
                </a:solidFill>
              </a:rPr>
              <a:t>Атоми одного елементу – це сукупність нуклідів, що можуть відрізнятися кількістю нейтронів у ядрі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uk-UA" dirty="0" smtClean="0">
                <a:solidFill>
                  <a:schemeClr val="tx1"/>
                </a:solidFill>
              </a:rPr>
              <a:t>Середня відносна атомна маса враховує розповсюдженість різних нуклідів у природному елементі, тому вона записується дробовим числом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uk-UA" dirty="0" smtClean="0">
                <a:solidFill>
                  <a:schemeClr val="tx1"/>
                </a:solidFill>
              </a:rPr>
              <a:t>На основі набутих нами знань можна уточнити деякі поняття:</a:t>
            </a:r>
            <a:endParaRPr lang="ru-RU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6056102"/>
          </a:xfrm>
        </p:spPr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Хімічний елемент –</a:t>
            </a:r>
            <a:b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це сукупність атомів </a:t>
            </a:r>
            <a:b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з </a:t>
            </a:r>
            <a:r>
              <a:rPr lang="uk-UA" dirty="0" smtClean="0">
                <a:solidFill>
                  <a:schemeClr val="tx1"/>
                </a:solidFill>
              </a:rPr>
              <a:t>певним протонним числом</a:t>
            </a:r>
            <a: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/>
            </a:r>
            <a:b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endParaRPr lang="ru-RU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6128110"/>
          </a:xfrm>
        </p:spPr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Відносна атомна маса –</a:t>
            </a:r>
            <a:b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це відношення маси атома </a:t>
            </a:r>
            <a:b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до 1/12 маси </a:t>
            </a:r>
            <a:r>
              <a:rPr lang="uk-UA" dirty="0" smtClean="0">
                <a:solidFill>
                  <a:schemeClr val="tx1"/>
                </a:solidFill>
              </a:rPr>
              <a:t>нукліда </a:t>
            </a:r>
            <a:r>
              <a:rPr lang="uk-UA" baseline="30000" dirty="0" smtClean="0">
                <a:solidFill>
                  <a:schemeClr val="tx1"/>
                </a:solidFill>
              </a:rPr>
              <a:t>12</a:t>
            </a:r>
            <a:r>
              <a:rPr lang="uk-UA" dirty="0" smtClean="0">
                <a:solidFill>
                  <a:schemeClr val="tx1"/>
                </a:solidFill>
              </a:rPr>
              <a:t>С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6056102"/>
          </a:xfrm>
        </p:spPr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Моль – це порція речовини, що містить стільки формульних одиниць, </a:t>
            </a:r>
            <a:b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скільки атомів міститься</a:t>
            </a:r>
            <a:b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у 12 г </a:t>
            </a:r>
            <a:r>
              <a:rPr lang="uk-UA" dirty="0" smtClean="0">
                <a:solidFill>
                  <a:schemeClr val="tx1"/>
                </a:solidFill>
              </a:rPr>
              <a:t>нукліда </a:t>
            </a:r>
            <a:r>
              <a:rPr lang="uk-UA" baseline="30000" dirty="0" smtClean="0">
                <a:solidFill>
                  <a:schemeClr val="tx1"/>
                </a:solidFill>
              </a:rPr>
              <a:t>12</a:t>
            </a:r>
            <a:r>
              <a:rPr lang="uk-UA" dirty="0" smtClean="0">
                <a:solidFill>
                  <a:schemeClr val="tx1"/>
                </a:solidFill>
              </a:rPr>
              <a:t>С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algn="r" fontAlgn="auto">
              <a:spcAft>
                <a:spcPts val="0"/>
              </a:spcAft>
              <a:defRPr/>
            </a:pPr>
            <a: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Будова атома. ізотопи</a:t>
            </a:r>
            <a:endParaRPr lang="ru-RU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5842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uk-UA" sz="3600" dirty="0" smtClean="0">
                <a:solidFill>
                  <a:srgbClr val="C00000"/>
                </a:solidFill>
              </a:rPr>
              <a:t>Аналізую, які мої результати</a:t>
            </a:r>
            <a:r>
              <a:rPr lang="uk-UA" sz="36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:</a:t>
            </a:r>
            <a:endParaRPr lang="uk-UA" sz="36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uk-UA" sz="3600" dirty="0" smtClean="0"/>
              <a:t>Сьогодні я дізнався…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uk-UA" sz="3600" dirty="0" smtClean="0"/>
              <a:t>Сьогодні я зміг…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uk-UA" sz="3600" dirty="0" smtClean="0"/>
              <a:t>Я навчився…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uk-UA" sz="3600" dirty="0" smtClean="0"/>
              <a:t>Я можу тепер пояснити…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uk-UA" sz="3600" dirty="0" smtClean="0"/>
              <a:t>Я знайшов відповідь на запитання…</a:t>
            </a:r>
          </a:p>
          <a:p>
            <a:pPr fontAlgn="auto">
              <a:spcAft>
                <a:spcPts val="0"/>
              </a:spcAft>
              <a:buFont typeface="Wingdings 2" pitchFamily="18" charset="2"/>
              <a:buNone/>
              <a:defRPr/>
            </a:pPr>
            <a:endParaRPr lang="ru-RU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Домашнє завдання:</a:t>
            </a:r>
            <a:endParaRPr lang="ru-RU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4198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mtClean="0"/>
              <a:t> </a:t>
            </a:r>
            <a:r>
              <a:rPr lang="uk-UA" smtClean="0">
                <a:solidFill>
                  <a:srgbClr val="C00000"/>
                </a:solidFill>
              </a:rPr>
              <a:t>Загальне:</a:t>
            </a:r>
          </a:p>
          <a:p>
            <a:pPr>
              <a:buFont typeface="Wingdings 2" pitchFamily="18" charset="2"/>
              <a:buNone/>
            </a:pPr>
            <a:r>
              <a:rPr lang="uk-UA" smtClean="0"/>
              <a:t>§23 та 24 читати та переказувати (до стор. 148)</a:t>
            </a:r>
          </a:p>
          <a:p>
            <a:endParaRPr lang="uk-UA" smtClean="0"/>
          </a:p>
          <a:p>
            <a:r>
              <a:rPr lang="uk-UA" smtClean="0">
                <a:solidFill>
                  <a:srgbClr val="C00000"/>
                </a:solidFill>
              </a:rPr>
              <a:t>За вибором:</a:t>
            </a:r>
          </a:p>
          <a:p>
            <a:pPr>
              <a:buFont typeface="Wingdings 2" pitchFamily="18" charset="2"/>
              <a:buNone/>
            </a:pPr>
            <a:r>
              <a:rPr lang="uk-UA" smtClean="0"/>
              <a:t>виконати завдання для самоконтролю </a:t>
            </a:r>
          </a:p>
          <a:p>
            <a:pPr>
              <a:buFont typeface="Wingdings 2" pitchFamily="18" charset="2"/>
              <a:buNone/>
            </a:pPr>
            <a:r>
              <a:rPr lang="uk-UA" smtClean="0"/>
              <a:t>№ 211,215, або виконати одне з творчих завдань</a:t>
            </a:r>
            <a:endParaRPr lang="ru-RU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4864" fontAlgn="auto">
              <a:spcAft>
                <a:spcPts val="0"/>
              </a:spcAft>
              <a:defRPr/>
            </a:pPr>
            <a: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Екскурсія до віртуального музею</a:t>
            </a:r>
            <a:b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675688" y="5805488"/>
            <a:ext cx="315912" cy="274637"/>
          </a:xfrm>
        </p:spPr>
        <p:txBody>
          <a:bodyPr>
            <a:normAutofit fontScale="25000" lnSpcReduction="20000"/>
          </a:bodyPr>
          <a:lstStyle/>
          <a:p>
            <a:pPr marL="742950" indent="-74295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uk-UA" sz="3600" dirty="0" smtClean="0"/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smtClean="0"/>
              <a:t> </a:t>
            </a:r>
            <a:endParaRPr lang="ru-RU" sz="2800" dirty="0"/>
          </a:p>
        </p:txBody>
      </p:sp>
      <p:pic>
        <p:nvPicPr>
          <p:cNvPr id="26626" name="Picture 2" descr="http://im0-tub-ru.yandex.net/i?id=513226339-28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59" y="1052736"/>
            <a:ext cx="7965885" cy="53285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628" name="Picture 4" descr="http://im0-tub-ru.yandex.net/i?id=287011779-45-7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72225" y="2852738"/>
            <a:ext cx="2376488" cy="299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6" descr="http://im4-tub-ru.yandex.net/i?id=62089789-08-7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5288" y="2781300"/>
            <a:ext cx="2232025" cy="310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 bwMode="auto">
          <a:xfrm>
            <a:off x="457200" y="692150"/>
            <a:ext cx="8686800" cy="838200"/>
          </a:xfrm>
        </p:spPr>
        <p:txBody>
          <a:bodyPr wrap="square" lIns="91440" tIns="4572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4200" dirty="0" smtClean="0">
                <a:effectLst/>
                <a:latin typeface="Arial" charset="0"/>
              </a:rPr>
              <a:t>Експонат 1.</a:t>
            </a:r>
            <a:br>
              <a:rPr lang="uk-UA" sz="4200" dirty="0" smtClean="0">
                <a:effectLst/>
                <a:latin typeface="Arial" charset="0"/>
              </a:rPr>
            </a:br>
            <a:r>
              <a:rPr lang="uk-UA" sz="4200" b="1" dirty="0" smtClean="0">
                <a:solidFill>
                  <a:schemeClr val="tx1"/>
                </a:solidFill>
                <a:effectLst/>
                <a:latin typeface="Arial" charset="0"/>
              </a:rPr>
              <a:t>Модель атома за Демокритом</a:t>
            </a:r>
            <a:endParaRPr lang="ru-RU" sz="4200" b="1" dirty="0" smtClean="0"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6386" name="Picture 9" descr="Democritus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11188" y="1700213"/>
            <a:ext cx="1752600" cy="2333625"/>
          </a:xfrm>
        </p:spPr>
      </p:pic>
      <p:sp>
        <p:nvSpPr>
          <p:cNvPr id="16387" name="Rectangle 7"/>
          <p:cNvSpPr>
            <a:spLocks noChangeArrowheads="1"/>
          </p:cNvSpPr>
          <p:nvPr/>
        </p:nvSpPr>
        <p:spPr bwMode="auto">
          <a:xfrm rot="10800000" flipV="1">
            <a:off x="2843213" y="1768475"/>
            <a:ext cx="5873750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800" b="1"/>
              <a:t>Демокрит уявляв атоми, </a:t>
            </a:r>
          </a:p>
          <a:p>
            <a:r>
              <a:rPr lang="ru-RU" sz="2800" b="1"/>
              <a:t>як неподільні  частинки</a:t>
            </a:r>
          </a:p>
          <a:p>
            <a:r>
              <a:rPr lang="ru-RU" sz="2800" b="1"/>
              <a:t> з певною формою, масою </a:t>
            </a:r>
          </a:p>
          <a:p>
            <a:r>
              <a:rPr lang="ru-RU" sz="2800" b="1"/>
              <a:t>та іншими характеристиками. </a:t>
            </a:r>
          </a:p>
          <a:p>
            <a:r>
              <a:rPr lang="ru-RU" sz="2800" b="1"/>
              <a:t>Так у вогню атоми гострі,</a:t>
            </a:r>
          </a:p>
          <a:p>
            <a:r>
              <a:rPr lang="ru-RU" sz="2800" b="1"/>
              <a:t> у твердих тіл вони шаршаві,</a:t>
            </a:r>
          </a:p>
          <a:p>
            <a:r>
              <a:rPr lang="ru-RU" sz="2800" b="1"/>
              <a:t> у води – слизькі. </a:t>
            </a:r>
          </a:p>
          <a:p>
            <a:r>
              <a:rPr lang="ru-RU" sz="2800" b="1"/>
              <a:t>Він описав Всесвіт</a:t>
            </a:r>
          </a:p>
          <a:p>
            <a:r>
              <a:rPr lang="ru-RU" sz="2800" b="1"/>
              <a:t> як систему атомів у пустоті 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686800" cy="8382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/>
              <a:t>Експонат 2.</a:t>
            </a:r>
            <a:br>
              <a:rPr lang="uk-UA" dirty="0" smtClean="0"/>
            </a:br>
            <a:r>
              <a:rPr lang="uk-UA" b="1" dirty="0" smtClean="0">
                <a:solidFill>
                  <a:schemeClr val="tx1"/>
                </a:solidFill>
              </a:rPr>
              <a:t>Туманна модель атома</a:t>
            </a:r>
            <a:r>
              <a:rPr lang="uk-UA" b="1" dirty="0" smtClean="0"/>
              <a:t>  </a:t>
            </a:r>
            <a:endParaRPr lang="ru-RU" b="1" dirty="0"/>
          </a:p>
        </p:txBody>
      </p:sp>
      <p:pic>
        <p:nvPicPr>
          <p:cNvPr id="17410" name="Picture 3" descr="http://animated-images.su/_ph/22/2/664353281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95288" y="1484313"/>
            <a:ext cx="4286250" cy="1962150"/>
          </a:xfrm>
        </p:spPr>
      </p:pic>
      <p:sp>
        <p:nvSpPr>
          <p:cNvPr id="6" name="Rectangle 3"/>
          <p:cNvSpPr txBox="1">
            <a:spLocks/>
          </p:cNvSpPr>
          <p:nvPr/>
        </p:nvSpPr>
        <p:spPr>
          <a:xfrm>
            <a:off x="4643438" y="1916113"/>
            <a:ext cx="4348162" cy="4608512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uk-UA" sz="3200" b="1" dirty="0">
                <a:latin typeface="+mn-lt"/>
                <a:cs typeface="+mn-cs"/>
              </a:rPr>
              <a:t>   Джон Томсон створив свою модель атома після того, як  у 1897 році відкрив електрон.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uk-UA" sz="3200" b="1" dirty="0">
                <a:latin typeface="+mn-lt"/>
                <a:cs typeface="+mn-cs"/>
              </a:rPr>
              <a:t>   Він уявляв собі атом як сукупність нематеріальних  вихорів. Така модель існувала недовго… </a:t>
            </a:r>
            <a:endParaRPr lang="ru-RU" sz="3200" b="1" dirty="0">
              <a:latin typeface="+mn-lt"/>
              <a:cs typeface="+mn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/>
          </p:cNvSpPr>
          <p:nvPr>
            <p:ph type="title"/>
          </p:nvPr>
        </p:nvSpPr>
        <p:spPr bwMode="auto">
          <a:xfrm>
            <a:off x="457200" y="549275"/>
            <a:ext cx="8686800" cy="838200"/>
          </a:xfrm>
        </p:spPr>
        <p:txBody>
          <a:bodyPr wrap="square" lIns="91440" tIns="4572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>
                <a:effectLst/>
                <a:latin typeface="Arial" charset="0"/>
              </a:rPr>
              <a:t>Експонат 3</a:t>
            </a:r>
            <a:br>
              <a:rPr lang="uk-UA" dirty="0" smtClean="0">
                <a:effectLst/>
                <a:latin typeface="Arial" charset="0"/>
              </a:rPr>
            </a:br>
            <a:r>
              <a:rPr lang="uk-UA" b="1" dirty="0" err="1" smtClean="0">
                <a:solidFill>
                  <a:schemeClr val="tx1"/>
                </a:solidFill>
                <a:effectLst/>
                <a:latin typeface="Arial" charset="0"/>
              </a:rPr>
              <a:t>Пудингова</a:t>
            </a:r>
            <a:r>
              <a:rPr lang="uk-UA" b="1" dirty="0" smtClean="0">
                <a:solidFill>
                  <a:schemeClr val="tx1"/>
                </a:solidFill>
                <a:effectLst/>
                <a:latin typeface="Arial" charset="0"/>
              </a:rPr>
              <a:t> модель атома</a:t>
            </a:r>
            <a:endParaRPr lang="ru-RU" b="1" dirty="0" smtClean="0"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8434" name="Содержимое 4" descr="6-1-1.gif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27088" y="2133600"/>
            <a:ext cx="2881312" cy="2879725"/>
          </a:xfrm>
        </p:spPr>
      </p:pic>
      <p:pic>
        <p:nvPicPr>
          <p:cNvPr id="18435" name="Picture 4" descr="MM900234681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188913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Прямоугольник 5"/>
          <p:cNvSpPr>
            <a:spLocks noChangeArrowheads="1"/>
          </p:cNvSpPr>
          <p:nvPr/>
        </p:nvSpPr>
        <p:spPr bwMode="auto">
          <a:xfrm>
            <a:off x="4067175" y="1484313"/>
            <a:ext cx="4572000" cy="440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Нова спроба створити  модель атома </a:t>
            </a:r>
          </a:p>
          <a:p>
            <a:r>
              <a:rPr lang="uk-UA" sz="2800" b="1"/>
              <a:t>належала </a:t>
            </a:r>
            <a:r>
              <a:rPr lang="ru-RU" sz="2800" b="1"/>
              <a:t> (1903р.)  </a:t>
            </a:r>
          </a:p>
          <a:p>
            <a:r>
              <a:rPr lang="ru-RU" sz="2800" b="1"/>
              <a:t>тому ж Дж. Томсону.</a:t>
            </a:r>
          </a:p>
          <a:p>
            <a:r>
              <a:rPr lang="ru-RU" sz="2800" b="1"/>
              <a:t>Він  припустив, </a:t>
            </a:r>
          </a:p>
          <a:p>
            <a:r>
              <a:rPr lang="ru-RU" sz="2800" b="1"/>
              <a:t>що атом уявляє собою електронейтральну систему  у формі кульки, схожу на пудинг з родзинками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title"/>
          </p:nvPr>
        </p:nvSpPr>
        <p:spPr bwMode="auto">
          <a:xfrm>
            <a:off x="457200" y="981075"/>
            <a:ext cx="8686800" cy="838200"/>
          </a:xfrm>
        </p:spPr>
        <p:txBody>
          <a:bodyPr wrap="square" lIns="91440" tIns="4572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4200" dirty="0" smtClean="0">
                <a:effectLst/>
                <a:latin typeface="Arial" charset="0"/>
              </a:rPr>
              <a:t>Експонат 4</a:t>
            </a:r>
            <a:br>
              <a:rPr lang="uk-UA" sz="4200" dirty="0" smtClean="0">
                <a:effectLst/>
                <a:latin typeface="Arial" charset="0"/>
              </a:rPr>
            </a:br>
            <a:r>
              <a:rPr lang="uk-UA" sz="4200" b="1" dirty="0" smtClean="0">
                <a:solidFill>
                  <a:schemeClr val="tx1"/>
                </a:solidFill>
                <a:effectLst/>
                <a:latin typeface="Arial" charset="0"/>
              </a:rPr>
              <a:t>планетарна</a:t>
            </a:r>
            <a:r>
              <a:rPr lang="uk-UA" sz="4200" dirty="0" smtClean="0">
                <a:effectLst/>
                <a:latin typeface="Arial" charset="0"/>
              </a:rPr>
              <a:t> </a:t>
            </a:r>
            <a:r>
              <a:rPr lang="uk-UA" sz="4200" b="1" dirty="0" smtClean="0">
                <a:solidFill>
                  <a:schemeClr val="tx1"/>
                </a:solidFill>
                <a:effectLst/>
                <a:latin typeface="Arial" charset="0"/>
              </a:rPr>
              <a:t>Модель</a:t>
            </a:r>
            <a:br>
              <a:rPr lang="uk-UA" sz="4200" b="1" dirty="0" smtClean="0">
                <a:solidFill>
                  <a:schemeClr val="tx1"/>
                </a:solidFill>
                <a:effectLst/>
                <a:latin typeface="Arial" charset="0"/>
              </a:rPr>
            </a:br>
            <a:r>
              <a:rPr lang="uk-UA" sz="4200" b="1" dirty="0" smtClean="0">
                <a:solidFill>
                  <a:schemeClr val="tx1"/>
                </a:solidFill>
                <a:effectLst/>
                <a:latin typeface="Arial" charset="0"/>
              </a:rPr>
              <a:t> атома  </a:t>
            </a:r>
            <a:endParaRPr lang="ru-RU" sz="4200" b="1" dirty="0" smtClean="0"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9458" name="Содержимое 3" descr="6-1-3.gif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63713" y="2492375"/>
            <a:ext cx="5610225" cy="1390650"/>
          </a:xfrm>
        </p:spPr>
      </p:pic>
      <p:pic>
        <p:nvPicPr>
          <p:cNvPr id="19459" name="Picture 4" descr="MM900219085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260350"/>
            <a:ext cx="1474787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Прямоугольник 5"/>
          <p:cNvSpPr>
            <a:spLocks noChangeArrowheads="1"/>
          </p:cNvSpPr>
          <p:nvPr/>
        </p:nvSpPr>
        <p:spPr bwMode="auto">
          <a:xfrm>
            <a:off x="827088" y="4292600"/>
            <a:ext cx="7777162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Планетарна модель атома,</a:t>
            </a:r>
          </a:p>
          <a:p>
            <a:r>
              <a:rPr lang="ru-RU" sz="2800" b="1"/>
              <a:t> яку запропонував  Резерфорд у 1911 році, без сумніву, стала великим кроком уперед у розвитку наукових уявлень</a:t>
            </a:r>
          </a:p>
          <a:p>
            <a:r>
              <a:rPr lang="ru-RU" sz="2800" b="1"/>
              <a:t> про будову атома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/>
          </p:cNvSpPr>
          <p:nvPr>
            <p:ph type="title"/>
          </p:nvPr>
        </p:nvSpPr>
        <p:spPr bwMode="auto">
          <a:xfrm>
            <a:off x="250825" y="692150"/>
            <a:ext cx="8686800" cy="838200"/>
          </a:xfrm>
        </p:spPr>
        <p:txBody>
          <a:bodyPr wrap="square" lIns="91440" tIns="4572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>
                <a:effectLst/>
                <a:latin typeface="Arial" charset="0"/>
              </a:rPr>
              <a:t>Експонат 5</a:t>
            </a:r>
            <a:br>
              <a:rPr lang="uk-UA" dirty="0" smtClean="0">
                <a:effectLst/>
                <a:latin typeface="Arial" charset="0"/>
              </a:rPr>
            </a:br>
            <a:r>
              <a:rPr lang="uk-UA" b="1" dirty="0" smtClean="0">
                <a:solidFill>
                  <a:schemeClr val="tx1"/>
                </a:solidFill>
                <a:effectLst/>
                <a:latin typeface="Arial" charset="0"/>
              </a:rPr>
              <a:t>Модель Бора</a:t>
            </a:r>
            <a:endParaRPr lang="ru-RU" b="1" dirty="0" smtClean="0"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0482" name="Рисунок 3" descr="File:Bohr-atom-PAR.svg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000125" y="2622550"/>
            <a:ext cx="2952750" cy="2571750"/>
          </a:xfrm>
        </p:spPr>
      </p:pic>
      <p:sp>
        <p:nvSpPr>
          <p:cNvPr id="52230" name="Rectangle 6"/>
          <p:cNvSpPr>
            <a:spLocks noGrp="1"/>
          </p:cNvSpPr>
          <p:nvPr>
            <p:ph type="body" sz="half" idx="4294967295"/>
          </p:nvPr>
        </p:nvSpPr>
        <p:spPr>
          <a:xfrm>
            <a:off x="5105400" y="1646238"/>
            <a:ext cx="4038600" cy="4525962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uk-UA" sz="2800" b="1" dirty="0" smtClean="0">
                <a:solidFill>
                  <a:schemeClr val="tx1"/>
                </a:solidFill>
                <a:latin typeface="Arial" charset="0"/>
              </a:rPr>
              <a:t>Модель Бора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uk-UA" sz="2800" b="1" dirty="0" smtClean="0">
                <a:solidFill>
                  <a:schemeClr val="tx1"/>
                </a:solidFill>
                <a:latin typeface="Arial" charset="0"/>
              </a:rPr>
              <a:t>за принципом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uk-UA" sz="2800" b="1" dirty="0" smtClean="0">
                <a:solidFill>
                  <a:schemeClr val="tx1"/>
                </a:solidFill>
                <a:latin typeface="Arial" charset="0"/>
              </a:rPr>
              <a:t>схожа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uk-UA" sz="2800" b="1" dirty="0" smtClean="0">
                <a:solidFill>
                  <a:schemeClr val="tx1"/>
                </a:solidFill>
                <a:latin typeface="Arial" charset="0"/>
              </a:rPr>
              <a:t> на модель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uk-UA" sz="2800" b="1" dirty="0" smtClean="0">
                <a:solidFill>
                  <a:schemeClr val="tx1"/>
                </a:solidFill>
                <a:latin typeface="Arial" charset="0"/>
              </a:rPr>
              <a:t> Резерфорда. 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uk-UA" sz="2800" b="1" dirty="0" smtClean="0">
                <a:solidFill>
                  <a:schemeClr val="tx1"/>
                </a:solidFill>
                <a:latin typeface="Arial" charset="0"/>
              </a:rPr>
              <a:t> Вона пояснила 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uk-UA" sz="2800" b="1" dirty="0" smtClean="0">
                <a:solidFill>
                  <a:schemeClr val="tx1"/>
                </a:solidFill>
                <a:latin typeface="Arial" charset="0"/>
              </a:rPr>
              <a:t> деякі особливості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uk-UA" sz="2800" b="1" dirty="0" smtClean="0">
                <a:solidFill>
                  <a:schemeClr val="tx1"/>
                </a:solidFill>
                <a:latin typeface="Arial" charset="0"/>
              </a:rPr>
              <a:t> поведінки 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uk-UA" sz="2800" b="1" dirty="0" smtClean="0">
                <a:solidFill>
                  <a:schemeClr val="tx1"/>
                </a:solidFill>
                <a:latin typeface="Arial" charset="0"/>
              </a:rPr>
              <a:t> електронів  в атомі</a:t>
            </a:r>
            <a:endParaRPr lang="ru-RU" sz="2800" b="1" dirty="0" smtClean="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20484" name="Содержимое 3" descr="модель атома по Бору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8313" y="1700213"/>
            <a:ext cx="4929187" cy="48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algn="r" fontAlgn="auto">
              <a:spcAft>
                <a:spcPts val="0"/>
              </a:spcAft>
              <a:defRPr/>
            </a:pPr>
            <a:r>
              <a:rPr lang="uk-UA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Будова атома. ізотопи</a:t>
            </a:r>
            <a:endParaRPr lang="ru-RU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2150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uk-UA" sz="4400" b="1" smtClean="0">
                <a:solidFill>
                  <a:schemeClr val="tx1"/>
                </a:solidFill>
              </a:rPr>
              <a:t>Мета уроку</a:t>
            </a:r>
          </a:p>
          <a:p>
            <a:pPr>
              <a:buFont typeface="Wingdings 2" pitchFamily="18" charset="2"/>
              <a:buNone/>
            </a:pPr>
            <a:r>
              <a:rPr lang="uk-UA" b="1" smtClean="0"/>
              <a:t>За допомогою різних джерел</a:t>
            </a:r>
          </a:p>
          <a:p>
            <a:pPr>
              <a:buFont typeface="Wingdings 2" pitchFamily="18" charset="2"/>
              <a:buNone/>
            </a:pPr>
            <a:r>
              <a:rPr lang="uk-UA" b="1" smtClean="0"/>
              <a:t>інформації сформувати уявлення</a:t>
            </a:r>
          </a:p>
          <a:p>
            <a:pPr>
              <a:buFont typeface="Wingdings 2" pitchFamily="18" charset="2"/>
              <a:buNone/>
            </a:pPr>
            <a:r>
              <a:rPr lang="uk-UA" b="1" smtClean="0"/>
              <a:t> про структуру атома та його основні </a:t>
            </a:r>
          </a:p>
          <a:p>
            <a:pPr>
              <a:buFont typeface="Wingdings 2" pitchFamily="18" charset="2"/>
              <a:buNone/>
            </a:pPr>
            <a:r>
              <a:rPr lang="uk-UA" b="1" smtClean="0"/>
              <a:t>складові –</a:t>
            </a:r>
            <a:r>
              <a:rPr lang="ru-RU" b="1" smtClean="0"/>
              <a:t> елементарні частинки</a:t>
            </a:r>
            <a:endParaRPr lang="uk-UA" b="1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544</TotalTime>
  <Words>795</Words>
  <Application>Microsoft Office PowerPoint</Application>
  <PresentationFormat>Экран (4:3)</PresentationFormat>
  <Paragraphs>224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9</vt:i4>
      </vt:variant>
      <vt:variant>
        <vt:lpstr>Заголовки слайдов</vt:lpstr>
      </vt:variant>
      <vt:variant>
        <vt:i4>29</vt:i4>
      </vt:variant>
    </vt:vector>
  </HeadingPairs>
  <TitlesOfParts>
    <vt:vector size="45" baseType="lpstr">
      <vt:lpstr>Arial</vt:lpstr>
      <vt:lpstr>Franklin Gothic Medium</vt:lpstr>
      <vt:lpstr>Franklin Gothic Book</vt:lpstr>
      <vt:lpstr>Wingdings 2</vt:lpstr>
      <vt:lpstr>Calibri</vt:lpstr>
      <vt:lpstr>Franklin Gothic Demi Cond</vt:lpstr>
      <vt:lpstr>Arial Black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Слайд 1</vt:lpstr>
      <vt:lpstr>Слайд 2</vt:lpstr>
      <vt:lpstr>Слайд 3</vt:lpstr>
      <vt:lpstr>ЕКСПОНАТ 1. МОДЕЛЬ АТОМА ЗА ДЕМОКРИТОМ</vt:lpstr>
      <vt:lpstr>Слайд 5</vt:lpstr>
      <vt:lpstr>ЕКСПОНАТ 3 ПУДИНГОВА МОДЕЛЬ АТОМА</vt:lpstr>
      <vt:lpstr>ЕКСПОНАТ 4 ПЛАНЕТАРНА МОДЕЛЬ  АТОМА  </vt:lpstr>
      <vt:lpstr>ЕКСПОНАТ 5 МОДЕЛЬ БОРА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Будова атома. Ізотопи</dc:title>
  <dc:creator>Таня</dc:creator>
  <cp:lastModifiedBy>1</cp:lastModifiedBy>
  <cp:revision>58</cp:revision>
  <dcterms:created xsi:type="dcterms:W3CDTF">2013-01-24T17:14:30Z</dcterms:created>
  <dcterms:modified xsi:type="dcterms:W3CDTF">2013-02-12T16:33:37Z</dcterms:modified>
</cp:coreProperties>
</file>