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9900"/>
    <a:srgbClr val="FF0066"/>
    <a:srgbClr val="FF9900"/>
    <a:srgbClr val="00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A9F2858-5714-4E9F-8753-3FE601E5C876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DB18347-8D4B-44EA-8E11-74760CA209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85794"/>
            <a:ext cx="9001156" cy="2643205"/>
          </a:xfrm>
        </p:spPr>
        <p:txBody>
          <a:bodyPr>
            <a:normAutofit/>
          </a:bodyPr>
          <a:lstStyle/>
          <a:p>
            <a:r>
              <a:rPr lang="uk-UA" sz="6600" dirty="0" smtClean="0">
                <a:solidFill>
                  <a:srgbClr val="C00000"/>
                </a:solidFill>
                <a:latin typeface="Impact" pitchFamily="34" charset="0"/>
              </a:rPr>
              <a:t>ЛЕГКА  ПРОМИСЛОВІСТЬ </a:t>
            </a:r>
            <a:br>
              <a:rPr lang="uk-UA" sz="6600" dirty="0" smtClean="0">
                <a:solidFill>
                  <a:srgbClr val="C00000"/>
                </a:solidFill>
                <a:latin typeface="Impact" pitchFamily="34" charset="0"/>
              </a:rPr>
            </a:br>
            <a:r>
              <a:rPr lang="uk-UA" sz="6600" dirty="0" smtClean="0">
                <a:solidFill>
                  <a:srgbClr val="C00000"/>
                </a:solidFill>
                <a:latin typeface="Impact" pitchFamily="34" charset="0"/>
              </a:rPr>
              <a:t>ХУДОЖНІ  ПРОМИСЛИ</a:t>
            </a:r>
            <a:endParaRPr lang="ru-RU" sz="6600" dirty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5715016"/>
            <a:ext cx="6400800" cy="64294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3143272" cy="798509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00B050"/>
                </a:solidFill>
              </a:rPr>
              <a:t>Частина 3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786874" cy="5786478"/>
          </a:xfrm>
        </p:spPr>
        <p:txBody>
          <a:bodyPr>
            <a:normAutofit/>
          </a:bodyPr>
          <a:lstStyle/>
          <a:p>
            <a:endParaRPr lang="uk-UA" sz="4400" dirty="0" smtClean="0">
              <a:solidFill>
                <a:srgbClr val="FF0000"/>
              </a:solidFill>
            </a:endParaRPr>
          </a:p>
          <a:p>
            <a:r>
              <a:rPr lang="uk-UA" sz="4400" dirty="0" smtClean="0">
                <a:solidFill>
                  <a:srgbClr val="FF0000"/>
                </a:solidFill>
              </a:rPr>
              <a:t>1855 – джутова фабрика (Одеса)</a:t>
            </a:r>
          </a:p>
          <a:p>
            <a:r>
              <a:rPr lang="uk-UA" sz="4400" dirty="0" smtClean="0">
                <a:solidFill>
                  <a:srgbClr val="0070C0"/>
                </a:solidFill>
              </a:rPr>
              <a:t>1855-1865 – шкіряні заводи (Бердичів, Київ, Васильків)</a:t>
            </a:r>
          </a:p>
          <a:p>
            <a:r>
              <a:rPr lang="uk-UA" sz="4400" dirty="0" smtClean="0">
                <a:solidFill>
                  <a:schemeClr val="accent6">
                    <a:lumMod val="75000"/>
                  </a:schemeClr>
                </a:solidFill>
              </a:rPr>
              <a:t>1886 – канатний завод (Харків)</a:t>
            </a:r>
          </a:p>
          <a:p>
            <a:r>
              <a:rPr lang="uk-UA" sz="4400" dirty="0" smtClean="0">
                <a:solidFill>
                  <a:srgbClr val="00B050"/>
                </a:solidFill>
              </a:rPr>
              <a:t>ХХ ст. – динамічний розвиток, різноманітність галузі</a:t>
            </a:r>
          </a:p>
          <a:p>
            <a:pPr algn="l"/>
            <a:r>
              <a:rPr lang="uk-UA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5083188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 smtClean="0">
                <a:solidFill>
                  <a:srgbClr val="FF0066"/>
                </a:solidFill>
              </a:rPr>
              <a:t>ОСОБЛИВОСТІ ГАЛУЗІ:</a:t>
            </a:r>
            <a:br>
              <a:rPr lang="uk-UA" dirty="0" smtClean="0">
                <a:solidFill>
                  <a:srgbClr val="FF0066"/>
                </a:solidFill>
              </a:rPr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2700" dirty="0" smtClean="0">
                <a:solidFill>
                  <a:srgbClr val="0000CC"/>
                </a:solidFill>
              </a:rPr>
              <a:t>- ПРОДУКЦІЯ ПІДПРИЄМСТВ ЛЕГКОЇ ПРОМИСЛОВОСТІ БЕЗПОСЕРЕДНЬО ВПЛИВАЄ НА РІВЕНЬ І ЯКІСТЬ ЖИТТЯ ЛЮДЕЙ;</a:t>
            </a:r>
            <a:br>
              <a:rPr lang="uk-UA" sz="2700" dirty="0" smtClean="0">
                <a:solidFill>
                  <a:srgbClr val="0000CC"/>
                </a:solidFill>
              </a:rPr>
            </a:br>
            <a:r>
              <a:rPr lang="uk-UA" sz="2700" dirty="0" smtClean="0">
                <a:solidFill>
                  <a:srgbClr val="0000CC"/>
                </a:solidFill>
              </a:rPr>
              <a:t/>
            </a:r>
            <a:br>
              <a:rPr lang="uk-UA" sz="2700" dirty="0" smtClean="0">
                <a:solidFill>
                  <a:srgbClr val="0000CC"/>
                </a:solidFill>
              </a:rPr>
            </a:br>
            <a:r>
              <a:rPr lang="uk-UA" sz="2700" dirty="0" smtClean="0">
                <a:solidFill>
                  <a:srgbClr val="0000CC"/>
                </a:solidFill>
              </a:rPr>
              <a:t>- ПРАЦЕМІСТКА ГАЛУЗЬ, В ЯКІЙ ЗАДІЯНІ ПЕРЕВАЖНО ЖІНКИ (75% ВСІХ ПРАЦЮЮЧИХ);</a:t>
            </a:r>
            <a:br>
              <a:rPr lang="uk-UA" sz="2700" dirty="0" smtClean="0">
                <a:solidFill>
                  <a:srgbClr val="0000CC"/>
                </a:solidFill>
              </a:rPr>
            </a:br>
            <a:r>
              <a:rPr lang="uk-UA" sz="2700" dirty="0" smtClean="0">
                <a:solidFill>
                  <a:srgbClr val="0000CC"/>
                </a:solidFill>
              </a:rPr>
              <a:t/>
            </a:r>
            <a:br>
              <a:rPr lang="uk-UA" sz="2700" dirty="0" smtClean="0">
                <a:solidFill>
                  <a:srgbClr val="0000CC"/>
                </a:solidFill>
              </a:rPr>
            </a:br>
            <a:r>
              <a:rPr lang="uk-UA" sz="2700" dirty="0" smtClean="0">
                <a:solidFill>
                  <a:srgbClr val="0000CC"/>
                </a:solidFill>
              </a:rPr>
              <a:t>- РОЗМІРИ ПІДПРИЄМСТВ ЛЕГКОЇ ПРОМИСЛОВОСТІ НЕВЕЛИКІ І НЕ ПОТРЕБУЮТЬ БАГАТО ВИТРАТ ЕНЕРГІЇ ТА ВОДИ</a:t>
            </a:r>
            <a:br>
              <a:rPr lang="uk-UA" sz="2700" dirty="0" smtClean="0">
                <a:solidFill>
                  <a:srgbClr val="0000CC"/>
                </a:solidFill>
              </a:rPr>
            </a:br>
            <a:r>
              <a:rPr lang="uk-UA" sz="3100" dirty="0" smtClean="0">
                <a:solidFill>
                  <a:srgbClr val="0000CC"/>
                </a:solidFill>
              </a:rPr>
              <a:t/>
            </a:r>
            <a:br>
              <a:rPr lang="uk-UA" sz="3100" dirty="0" smtClean="0">
                <a:solidFill>
                  <a:srgbClr val="0000CC"/>
                </a:solidFill>
              </a:rPr>
            </a:br>
            <a:endParaRPr lang="ru-RU" sz="3100" dirty="0">
              <a:solidFill>
                <a:srgbClr val="0000CC"/>
              </a:solidFill>
            </a:endParaRPr>
          </a:p>
        </p:txBody>
      </p:sp>
      <p:pic>
        <p:nvPicPr>
          <p:cNvPr id="1026" name="Picture 2" descr="D:\Мои документы\Мои рисунки\Bankoboev_Ru_pokaz_modnoi_odezhd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4500570"/>
            <a:ext cx="3571900" cy="2232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3600" dirty="0" smtClean="0">
                <a:solidFill>
                  <a:srgbClr val="008000"/>
                </a:solidFill>
              </a:rPr>
              <a:t>ТЕКСТИЛЬНА ПРОМИСЛОВІСТЬ</a:t>
            </a:r>
          </a:p>
          <a:p>
            <a:pPr algn="ctr">
              <a:buNone/>
            </a:pPr>
            <a:r>
              <a:rPr lang="uk-UA" sz="3600" dirty="0" smtClean="0">
                <a:solidFill>
                  <a:srgbClr val="008000"/>
                </a:solidFill>
              </a:rPr>
              <a:t>ШВЕЙНА ПРОМИСЛОВІСТЬ</a:t>
            </a:r>
          </a:p>
          <a:p>
            <a:pPr algn="ctr">
              <a:buNone/>
            </a:pPr>
            <a:r>
              <a:rPr lang="uk-UA" sz="3600" dirty="0" smtClean="0">
                <a:solidFill>
                  <a:srgbClr val="008000"/>
                </a:solidFill>
              </a:rPr>
              <a:t>ШКІРЯНО-ВЗУТТЄВА ПРОМИСЛОВІСТЬ</a:t>
            </a:r>
          </a:p>
          <a:p>
            <a:pPr algn="ctr">
              <a:buNone/>
            </a:pPr>
            <a:r>
              <a:rPr lang="uk-UA" sz="3600" dirty="0" smtClean="0">
                <a:solidFill>
                  <a:srgbClr val="008000"/>
                </a:solidFill>
              </a:rPr>
              <a:t>ХУТРОВА ПРОМИСЛОВІСТЬ</a:t>
            </a:r>
          </a:p>
          <a:p>
            <a:pPr algn="ctr">
              <a:buNone/>
            </a:pPr>
            <a:r>
              <a:rPr lang="uk-UA" sz="3600" dirty="0" smtClean="0">
                <a:solidFill>
                  <a:srgbClr val="008000"/>
                </a:solidFill>
              </a:rPr>
              <a:t>ГАЛАНТЕРЕЙНА ПРОМИСЛОВІСТЬ</a:t>
            </a:r>
          </a:p>
          <a:p>
            <a:pPr algn="ctr">
              <a:buNone/>
            </a:pPr>
            <a:r>
              <a:rPr lang="uk-UA" sz="3600" dirty="0" smtClean="0">
                <a:solidFill>
                  <a:srgbClr val="008000"/>
                </a:solidFill>
              </a:rPr>
              <a:t>ТРИКОТАЖНА ПРОМИСЛОВІСТЬ</a:t>
            </a:r>
            <a:endParaRPr lang="ru-RU" sz="3600" dirty="0">
              <a:solidFill>
                <a:srgbClr val="008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7030A0"/>
                </a:solidFill>
              </a:rPr>
              <a:t>СКЛАД ГАЛУЗІ: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71610"/>
          <a:ext cx="8229600" cy="4857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9396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Основні види продукції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Найбільші центри</a:t>
                      </a:r>
                      <a:endParaRPr lang="ru-RU" dirty="0"/>
                    </a:p>
                  </a:txBody>
                  <a:tcPr/>
                </a:tc>
              </a:tr>
              <a:tr h="693969">
                <a:tc>
                  <a:txBody>
                    <a:bodyPr/>
                    <a:lstStyle/>
                    <a:p>
                      <a:r>
                        <a:rPr lang="uk-UA" dirty="0" smtClean="0"/>
                        <a:t>Бавовняні тканини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Херсон, Тернопіль</a:t>
                      </a:r>
                      <a:endParaRPr lang="ru-RU" dirty="0"/>
                    </a:p>
                  </a:txBody>
                  <a:tcPr/>
                </a:tc>
              </a:tr>
              <a:tr h="693969">
                <a:tc>
                  <a:txBody>
                    <a:bodyPr/>
                    <a:lstStyle/>
                    <a:p>
                      <a:r>
                        <a:rPr lang="uk-UA" dirty="0" smtClean="0"/>
                        <a:t>Вовняні тканини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Чернігів, Харків, Луганськ, Донецьк</a:t>
                      </a:r>
                      <a:endParaRPr lang="ru-RU" dirty="0"/>
                    </a:p>
                  </a:txBody>
                  <a:tcPr/>
                </a:tc>
              </a:tr>
              <a:tr h="693969">
                <a:tc>
                  <a:txBody>
                    <a:bodyPr/>
                    <a:lstStyle/>
                    <a:p>
                      <a:r>
                        <a:rPr lang="uk-UA" dirty="0" smtClean="0"/>
                        <a:t>Шовкові тканини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Київ, Черкаси, Луцьк</a:t>
                      </a:r>
                      <a:endParaRPr lang="ru-RU" dirty="0"/>
                    </a:p>
                  </a:txBody>
                  <a:tcPr/>
                </a:tc>
              </a:tr>
              <a:tr h="693969">
                <a:tc>
                  <a:txBody>
                    <a:bodyPr/>
                    <a:lstStyle/>
                    <a:p>
                      <a:r>
                        <a:rPr lang="uk-UA" dirty="0" smtClean="0"/>
                        <a:t>Лляні тканини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Житомир, Рівне</a:t>
                      </a:r>
                      <a:endParaRPr lang="ru-RU" dirty="0"/>
                    </a:p>
                  </a:txBody>
                  <a:tcPr/>
                </a:tc>
              </a:tr>
              <a:tr h="693969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Конопледжутові</a:t>
                      </a:r>
                      <a:r>
                        <a:rPr lang="uk-UA" dirty="0" smtClean="0"/>
                        <a:t> вироби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Одеса, Харків</a:t>
                      </a:r>
                      <a:endParaRPr lang="ru-RU" dirty="0"/>
                    </a:p>
                  </a:txBody>
                  <a:tcPr/>
                </a:tc>
              </a:tr>
              <a:tr h="693969">
                <a:tc>
                  <a:txBody>
                    <a:bodyPr/>
                    <a:lstStyle/>
                    <a:p>
                      <a:r>
                        <a:rPr lang="uk-UA" dirty="0" smtClean="0"/>
                        <a:t>Трикотажні</a:t>
                      </a:r>
                      <a:r>
                        <a:rPr lang="uk-UA" baseline="0" dirty="0" smtClean="0"/>
                        <a:t> вироби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Київ, Чернівці, Харків, Львів, Одеса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ТЕРИТОРІАЛЬНА СТРУКТУРА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>ТЕКСТИЛЬНОЇ ПРОМИСЛОВОСТІ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2" cy="2324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704851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Основні види продукції</a:t>
                      </a:r>
                      <a:endParaRPr lang="ru-RU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Найбільші центри</a:t>
                      </a:r>
                      <a:endParaRPr lang="ru-RU" dirty="0"/>
                    </a:p>
                  </a:txBody>
                  <a:tcPr marL="82321" marR="82321"/>
                </a:tc>
              </a:tr>
              <a:tr h="704851">
                <a:tc>
                  <a:txBody>
                    <a:bodyPr/>
                    <a:lstStyle/>
                    <a:p>
                      <a:r>
                        <a:rPr lang="uk-UA" dirty="0" smtClean="0"/>
                        <a:t>Шкіра та її замінники</a:t>
                      </a:r>
                      <a:endParaRPr lang="ru-RU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Київ, Львів, Харків, Васильків, Бердичів</a:t>
                      </a:r>
                      <a:endParaRPr lang="ru-RU" dirty="0"/>
                    </a:p>
                  </a:txBody>
                  <a:tcPr marL="82321" marR="82321"/>
                </a:tc>
              </a:tr>
              <a:tr h="704851">
                <a:tc>
                  <a:txBody>
                    <a:bodyPr/>
                    <a:lstStyle/>
                    <a:p>
                      <a:r>
                        <a:rPr lang="uk-UA" dirty="0" smtClean="0"/>
                        <a:t>Взуття</a:t>
                      </a:r>
                      <a:endParaRPr lang="ru-RU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Луганськ, Кривий Ріг,</a:t>
                      </a:r>
                      <a:r>
                        <a:rPr lang="uk-UA" baseline="0" dirty="0" smtClean="0"/>
                        <a:t> Одеса, Дніпропетровськ, Київ, Львів, Харків, Запоріжжя</a:t>
                      </a:r>
                      <a:endParaRPr lang="ru-RU" dirty="0"/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8000"/>
                </a:solidFill>
                <a:latin typeface="Comic Sans MS" pitchFamily="66" charset="0"/>
              </a:rPr>
              <a:t>ШКІРЯНО-ВЗУТТЄВА ПРОМИСЛОВІСТЬ</a:t>
            </a:r>
            <a:endParaRPr lang="ru-RU" dirty="0">
              <a:solidFill>
                <a:srgbClr val="008000"/>
              </a:solidFill>
              <a:latin typeface="Comic Sans MS" pitchFamily="66" charset="0"/>
            </a:endParaRPr>
          </a:p>
        </p:txBody>
      </p:sp>
      <p:pic>
        <p:nvPicPr>
          <p:cNvPr id="2050" name="Picture 2" descr="D:\Мои документы\Мои рисунки\Bankoboev_Ru_modnye_botin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029078"/>
            <a:ext cx="3357586" cy="26860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ПРОБЛЕМИ І ПЕРСПЕКТИВИ РОЗВИТКУ ГАЛУЗІ: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500174"/>
            <a:ext cx="8715436" cy="5143536"/>
          </a:xfrm>
        </p:spPr>
        <p:txBody>
          <a:bodyPr>
            <a:normAutofit/>
          </a:bodyPr>
          <a:lstStyle/>
          <a:p>
            <a:pPr algn="l"/>
            <a:r>
              <a:rPr lang="uk-UA" sz="3600" dirty="0" smtClean="0">
                <a:solidFill>
                  <a:srgbClr val="0000CC"/>
                </a:solidFill>
              </a:rPr>
              <a:t>- виробництво скоротилося в 10 разів;</a:t>
            </a:r>
          </a:p>
          <a:p>
            <a:pPr algn="l">
              <a:buFontTx/>
              <a:buChar char="-"/>
            </a:pPr>
            <a:r>
              <a:rPr lang="uk-UA" sz="3600" dirty="0" smtClean="0">
                <a:solidFill>
                  <a:srgbClr val="0000CC"/>
                </a:solidFill>
              </a:rPr>
              <a:t>продукція витісняється більш дешевими товарами з Китаю, Туреччини та інших країн;</a:t>
            </a:r>
          </a:p>
          <a:p>
            <a:pPr algn="l">
              <a:buFontTx/>
              <a:buChar char="-"/>
            </a:pPr>
            <a:r>
              <a:rPr lang="uk-UA" sz="3600" dirty="0" smtClean="0">
                <a:solidFill>
                  <a:srgbClr val="0000CC"/>
                </a:solidFill>
              </a:rPr>
              <a:t> відсутність фінансової підтримки галузі;</a:t>
            </a:r>
          </a:p>
          <a:p>
            <a:pPr algn="l">
              <a:buFontTx/>
              <a:buChar char="-"/>
            </a:pPr>
            <a:r>
              <a:rPr lang="uk-UA" sz="3600" dirty="0" smtClean="0">
                <a:solidFill>
                  <a:srgbClr val="0000CC"/>
                </a:solidFill>
              </a:rPr>
              <a:t> низький рівень технологічного стану;</a:t>
            </a:r>
          </a:p>
          <a:p>
            <a:pPr algn="l">
              <a:buFontTx/>
              <a:buChar char="-"/>
            </a:pPr>
            <a:r>
              <a:rPr lang="uk-UA" sz="3600" dirty="0" smtClean="0">
                <a:solidFill>
                  <a:srgbClr val="0000CC"/>
                </a:solidFill>
              </a:rPr>
              <a:t> необхідність реконструкції низки підприємств галузі.</a:t>
            </a:r>
            <a:endParaRPr lang="ru-RU" sz="36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071546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 ПРОМИСЛУ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 НАСЕЛЕННОГО ПУНКТУ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Вишивка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с. </a:t>
                      </a:r>
                      <a:r>
                        <a:rPr lang="uk-UA" dirty="0" err="1" smtClean="0"/>
                        <a:t>Клембівка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Вінницька обл.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Різьблення, килимарство, ткацтво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с. Косів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Івано-Франківська обл.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Художнє ткацтво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с. Кролевець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Сумська обл.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Кераміка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с. </a:t>
                      </a:r>
                      <a:r>
                        <a:rPr lang="uk-UA" dirty="0" err="1" smtClean="0"/>
                        <a:t>Опішня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Полтавська обл.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Гутне скло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с. Львів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Львівська обл.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Килимарство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с. </a:t>
                      </a:r>
                      <a:r>
                        <a:rPr lang="uk-UA" dirty="0" err="1" smtClean="0"/>
                        <a:t>Решетилів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Полтавська обл.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Декоративний розпис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с. Петриківка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Дніпропетровська обл.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7030A0"/>
                </a:solidFill>
              </a:rPr>
              <a:t>ВИДИ ХУДОЖНІХ ПРОМИСЛІВ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098" name="Picture 2" descr="D:\Мои документы\ЗАГАЛЬНЕ\Партнерство в навчанні\РИСУНКИ\Предметы\OBJ02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703194"/>
            <a:ext cx="2605109" cy="2154806"/>
          </a:xfrm>
          <a:prstGeom prst="rect">
            <a:avLst/>
          </a:prstGeom>
          <a:noFill/>
        </p:spPr>
      </p:pic>
      <p:pic>
        <p:nvPicPr>
          <p:cNvPr id="4099" name="Picture 3" descr="D:\Мои документы\ЗАГАЛЬНЕ\Партнерство в навчанні\РИСУНКИ\Предметы\OBJ06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714884"/>
            <a:ext cx="2714644" cy="20117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344</TotalTime>
  <Words>253</Words>
  <Application>Microsoft Office PowerPoint</Application>
  <PresentationFormat>Экран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ЛЕГКА  ПРОМИСЛОВІСТЬ  ХУДОЖНІ  ПРОМИСЛИ</vt:lpstr>
      <vt:lpstr>Частина 3</vt:lpstr>
      <vt:lpstr>ОСОБЛИВОСТІ ГАЛУЗІ:  - ПРОДУКЦІЯ ПІДПРИЄМСТВ ЛЕГКОЇ ПРОМИСЛОВОСТІ БЕЗПОСЕРЕДНЬО ВПЛИВАЄ НА РІВЕНЬ І ЯКІСТЬ ЖИТТЯ ЛЮДЕЙ;  - ПРАЦЕМІСТКА ГАЛУЗЬ, В ЯКІЙ ЗАДІЯНІ ПЕРЕВАЖНО ЖІНКИ (75% ВСІХ ПРАЦЮЮЧИХ);  - РОЗМІРИ ПІДПРИЄМСТВ ЛЕГКОЇ ПРОМИСЛОВОСТІ НЕВЕЛИКІ І НЕ ПОТРЕБУЮТЬ БАГАТО ВИТРАТ ЕНЕРГІЇ ТА ВОДИ  </vt:lpstr>
      <vt:lpstr>СКЛАД ГАЛУЗІ:</vt:lpstr>
      <vt:lpstr>ТЕРИТОРІАЛЬНА СТРУКТУРА ТЕКСТИЛЬНОЇ ПРОМИСЛОВОСТІ</vt:lpstr>
      <vt:lpstr>ШКІРЯНО-ВЗУТТЄВА ПРОМИСЛОВІСТЬ</vt:lpstr>
      <vt:lpstr>ПРОБЛЕМИ І ПЕРСПЕКТИВИ РОЗВИТКУ ГАЛУЗІ:</vt:lpstr>
      <vt:lpstr>ВИДИ ХУДОЖНІХ ПРОМИСЛІВ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ЛЕГКА  ПРОМИСЛОВІСТЬ  ХУДОЖНІ  ПРОМИСЛИ</dc:title>
  <dc:creator>User</dc:creator>
  <cp:lastModifiedBy>Светлана В.</cp:lastModifiedBy>
  <cp:revision>39</cp:revision>
  <dcterms:created xsi:type="dcterms:W3CDTF">2010-11-25T15:15:40Z</dcterms:created>
  <dcterms:modified xsi:type="dcterms:W3CDTF">2013-04-28T03:35:08Z</dcterms:modified>
</cp:coreProperties>
</file>