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56" r:id="rId8"/>
    <p:sldMasterId id="2147483768" r:id="rId9"/>
  </p:sldMasterIdLst>
  <p:notesMasterIdLst>
    <p:notesMasterId r:id="rId18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4" r:id="rId16"/>
    <p:sldId id="26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10" Type="http://schemas.openxmlformats.org/officeDocument/2006/relationships/slide" Target="slides/slide1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070817-A042-4F27-AB80-E33738C906C1}" type="datetimeFigureOut">
              <a:rPr lang="ru-RU" smtClean="0"/>
              <a:t>26.04.2013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07C2C5-02A1-443C-87B1-51FFD22E7C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404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5944D06E-36C4-4122-AE96-257D250AB86D}" type="slidenum">
              <a:rPr lang="ru-RU">
                <a:solidFill>
                  <a:prstClr val="black"/>
                </a:solidFill>
              </a:rPr>
              <a:pPr eaLnBrk="1" hangingPunct="1"/>
              <a:t>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В районах сельскохозяйственного производятва  Сумы  Винница   Одесса   вблизи сырьевых баз   Калуш Стебник Вблизи коксохимических заводов   Горловка  Северодонецк  Днепродзержинск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9B294352-5AEE-4779-9855-2362D6533B85}" type="slidenum">
              <a:rPr lang="ru-RU">
                <a:solidFill>
                  <a:prstClr val="black"/>
                </a:solidFill>
              </a:rPr>
              <a:pPr eaLnBrk="1" hangingPunct="1"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4CA8C6-B4B5-4428-9EF8-35DCFA3E6CE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360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A9908D-D5F5-4845-9BC6-CCE3760FDA1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778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6FD8FB-9618-4EA7-A3B4-0D385A84AAF6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080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4EA175-2B04-45DB-AEEA-67B9B0CB034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484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011C95-9155-42D7-BEB7-F5217A3C263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809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4D3F96-2820-4AB6-9F24-E0B0E422297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996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609C7D-6D9D-4961-81CA-5073A9CFE89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913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BEF8FD-4435-4009-B2FE-031F81FC6EA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074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AEBDDF-5FD5-4F1B-B44E-32DB35CAA26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733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D5D9D3-4A3A-443A-A7D1-88520CBBFDB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550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6CA0BB-E81E-4C38-8E4F-75BD68F91E1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608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4CA8C6-B4B5-4428-9EF8-35DCFA3E6CE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047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A9908D-D5F5-4845-9BC6-CCE3760FDA1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853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6FD8FB-9618-4EA7-A3B4-0D385A84AAF6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864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4EA175-2B04-45DB-AEEA-67B9B0CB034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487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011C95-9155-42D7-BEB7-F5217A3C263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01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4D3F96-2820-4AB6-9F24-E0B0E422297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144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609C7D-6D9D-4961-81CA-5073A9CFE89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465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BEF8FD-4435-4009-B2FE-031F81FC6EA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600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AEBDDF-5FD5-4F1B-B44E-32DB35CAA26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880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D5D9D3-4A3A-443A-A7D1-88520CBBFDB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617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6CA0BB-E81E-4C38-8E4F-75BD68F91E1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442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4CA8C6-B4B5-4428-9EF8-35DCFA3E6CE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608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A9908D-D5F5-4845-9BC6-CCE3760FDA1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297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6FD8FB-9618-4EA7-A3B4-0D385A84AAF6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746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4EA175-2B04-45DB-AEEA-67B9B0CB034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447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011C95-9155-42D7-BEB7-F5217A3C263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691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4D3F96-2820-4AB6-9F24-E0B0E422297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524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609C7D-6D9D-4961-81CA-5073A9CFE89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086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BEF8FD-4435-4009-B2FE-031F81FC6EA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742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AEBDDF-5FD5-4F1B-B44E-32DB35CAA26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9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D5D9D3-4A3A-443A-A7D1-88520CBBFDB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585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6CA0BB-E81E-4C38-8E4F-75BD68F91E1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4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4CA8C6-B4B5-4428-9EF8-35DCFA3E6CE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576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A9908D-D5F5-4845-9BC6-CCE3760FDA1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696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6FD8FB-9618-4EA7-A3B4-0D385A84AAF6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153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4EA175-2B04-45DB-AEEA-67B9B0CB034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903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011C95-9155-42D7-BEB7-F5217A3C263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846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4D3F96-2820-4AB6-9F24-E0B0E422297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73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609C7D-6D9D-4961-81CA-5073A9CFE89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719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BEF8FD-4435-4009-B2FE-031F81FC6EA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039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AEBDDF-5FD5-4F1B-B44E-32DB35CAA26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527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D5D9D3-4A3A-443A-A7D1-88520CBBFDB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305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6CA0BB-E81E-4C38-8E4F-75BD68F91E1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48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4CA8C6-B4B5-4428-9EF8-35DCFA3E6CE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754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A9908D-D5F5-4845-9BC6-CCE3760FDA1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949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6FD8FB-9618-4EA7-A3B4-0D385A84AAF6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1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4EA175-2B04-45DB-AEEA-67B9B0CB034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480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011C95-9155-42D7-BEB7-F5217A3C263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015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4D3F96-2820-4AB6-9F24-E0B0E422297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859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609C7D-6D9D-4961-81CA-5073A9CFE89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290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BEF8FD-4435-4009-B2FE-031F81FC6EA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723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AEBDDF-5FD5-4F1B-B44E-32DB35CAA26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016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D5D9D3-4A3A-443A-A7D1-88520CBBFDB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434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6CA0BB-E81E-4C38-8E4F-75BD68F91E1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614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4CA8C6-B4B5-4428-9EF8-35DCFA3E6CE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562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A9908D-D5F5-4845-9BC6-CCE3760FDA1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878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6FD8FB-9618-4EA7-A3B4-0D385A84AAF6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263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4EA175-2B04-45DB-AEEA-67B9B0CB034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658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011C95-9155-42D7-BEB7-F5217A3C263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0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4D3F96-2820-4AB6-9F24-E0B0E422297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786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609C7D-6D9D-4961-81CA-5073A9CFE89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280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BEF8FD-4435-4009-B2FE-031F81FC6EA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860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AEBDDF-5FD5-4F1B-B44E-32DB35CAA26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846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D5D9D3-4A3A-443A-A7D1-88520CBBFDB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409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6CA0BB-E81E-4C38-8E4F-75BD68F91E1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524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4CA8C6-B4B5-4428-9EF8-35DCFA3E6CE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533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A9908D-D5F5-4845-9BC6-CCE3760FDA1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518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6FD8FB-9618-4EA7-A3B4-0D385A84AAF6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404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4EA175-2B04-45DB-AEEA-67B9B0CB034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898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011C95-9155-42D7-BEB7-F5217A3C263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244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4D3F96-2820-4AB6-9F24-E0B0E422297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278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609C7D-6D9D-4961-81CA-5073A9CFE89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592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BEF8FD-4435-4009-B2FE-031F81FC6EA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667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AEBDDF-5FD5-4F1B-B44E-32DB35CAA26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69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D5D9D3-4A3A-443A-A7D1-88520CBBFDB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45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6CA0BB-E81E-4C38-8E4F-75BD68F91E1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58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4CA8C6-B4B5-4428-9EF8-35DCFA3E6CE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564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A9908D-D5F5-4845-9BC6-CCE3760FDA1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613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6FD8FB-9618-4EA7-A3B4-0D385A84AAF6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53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4EA175-2B04-45DB-AEEA-67B9B0CB034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863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011C95-9155-42D7-BEB7-F5217A3C263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630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4D3F96-2820-4AB6-9F24-E0B0E422297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211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609C7D-6D9D-4961-81CA-5073A9CFE89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398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BEF8FD-4435-4009-B2FE-031F81FC6EA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918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AEBDDF-5FD5-4F1B-B44E-32DB35CAA26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613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D5D9D3-4A3A-443A-A7D1-88520CBBFDB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64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6CA0BB-E81E-4C38-8E4F-75BD68F91E1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875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9ACA87-3485-44D2-AE2D-0A8C6EDADF2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543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9ACA87-3485-44D2-AE2D-0A8C6EDADF2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041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9ACA87-3485-44D2-AE2D-0A8C6EDADF2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193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9ACA87-3485-44D2-AE2D-0A8C6EDADF2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972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9ACA87-3485-44D2-AE2D-0A8C6EDADF2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249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9ACA87-3485-44D2-AE2D-0A8C6EDADF2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244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9ACA87-3485-44D2-AE2D-0A8C6EDADF2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542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9ACA87-3485-44D2-AE2D-0A8C6EDADF2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875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4%D0%B0%D0%B9%D0%BB:%D0%9B%D0%BE%D0%B3%D0%BE%D1%82%D0%B8%D0%BF_%D0%92%D0%90%D0%A2_%D0%90%D0%B7%D0%BE%D1%82.gif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3.png"/><Relationship Id="rId2" Type="http://schemas.openxmlformats.org/officeDocument/2006/relationships/hyperlink" Target="http://upload.wikimedia.org/wikipedia/uk/3/38/Admin_Stirol.jpg" TargetMode="External"/><Relationship Id="rId1" Type="http://schemas.openxmlformats.org/officeDocument/2006/relationships/slideLayout" Target="../slideLayouts/slideLayout40.xml"/><Relationship Id="rId6" Type="http://schemas.openxmlformats.org/officeDocument/2006/relationships/hyperlink" Target="http://upload.wikimedia.org/wikipedia/uk/b/b8/%D0%A1%D1%82%D0%B8%D1%80%D0%BE%D0%BB.gif" TargetMode="External"/><Relationship Id="rId5" Type="http://schemas.openxmlformats.org/officeDocument/2006/relationships/hyperlink" Target="http://uk.wikipedia.org/wiki/%D0%94%D0%BE%D0%BD%D0%B5%D1%86%D1%8C%D0%BA%D0%B0_%D0%BE%D0%B1%D0%BB%D0%B0%D1%81%D1%82%D1%8C" TargetMode="External"/><Relationship Id="rId4" Type="http://schemas.openxmlformats.org/officeDocument/2006/relationships/hyperlink" Target="http://uk.wikipedia.org/wiki/%D0%93%D0%BE%D1%80%D0%BB%D1%96%D0%B2%D0%BA%D0%B0" TargetMode="Externa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7.jpeg"/><Relationship Id="rId4" Type="http://schemas.openxmlformats.org/officeDocument/2006/relationships/hyperlink" Target="http://image.tsn.ua/media/images/original/Aug2007/10437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A%D0%B0%D0%BB%D1%96%D0%B9%D0%BD%D1%96_%D1%81%D0%BE%D0%BB%D1%96" TargetMode="External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10.png"/><Relationship Id="rId5" Type="http://schemas.openxmlformats.org/officeDocument/2006/relationships/hyperlink" Target="http://uk.wikipedia.org/wiki/1986" TargetMode="External"/><Relationship Id="rId4" Type="http://schemas.openxmlformats.org/officeDocument/2006/relationships/hyperlink" Target="http://uk.wikipedia.org/wiki/%D0%A1%D1%82%D0%B5%D0%B1%D0%BD%D0%B8%D1%86%D1%8C%D0%BA%D0%B5_%D1%80%D0%BE%D0%B4%D0%BE%D0%B2%D0%B8%D1%89%D0%B5_%D0%BA%D0%B0%D0%BB%D1%96%D0%B9%D0%BD%D0%B8%D1%85_%D1%81%D0%BE%D0%BB%D0%B5%D0%B9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upload.wikimedia.org/wikipedia/uk/b/b1/%D0%A1%D1%83%D0%BC%D0%B8%D1%85%D1%96%D0%BC%D0%BF%D1%80%D0%BE%D0%BC.jpg" TargetMode="External"/><Relationship Id="rId1" Type="http://schemas.openxmlformats.org/officeDocument/2006/relationships/slideLayout" Target="../slideLayouts/slideLayout9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752600"/>
          </a:xfrm>
        </p:spPr>
        <p:txBody>
          <a:bodyPr/>
          <a:lstStyle/>
          <a:p>
            <a:pPr>
              <a:defRPr/>
            </a:pPr>
            <a:r>
              <a:rPr lang="ru-RU" sz="3600" b="1" dirty="0" err="1" smtClean="0">
                <a:solidFill>
                  <a:srgbClr val="FF3300"/>
                </a:solidFill>
              </a:rPr>
              <a:t>Основна</a:t>
            </a:r>
            <a:r>
              <a:rPr lang="ru-RU" sz="3600" b="1" dirty="0" smtClean="0">
                <a:solidFill>
                  <a:srgbClr val="FF3300"/>
                </a:solidFill>
              </a:rPr>
              <a:t> </a:t>
            </a:r>
            <a:r>
              <a:rPr lang="ru-RU" sz="3600" b="1" dirty="0" err="1" smtClean="0">
                <a:solidFill>
                  <a:srgbClr val="FF3300"/>
                </a:solidFill>
              </a:rPr>
              <a:t>хімія</a:t>
            </a:r>
            <a:r>
              <a:rPr lang="ru-RU" sz="3600" b="1" dirty="0" smtClean="0">
                <a:solidFill>
                  <a:srgbClr val="FF3300"/>
                </a:solidFill>
              </a:rPr>
              <a:t/>
            </a:r>
            <a:br>
              <a:rPr lang="ru-RU" sz="3600" b="1" dirty="0" smtClean="0">
                <a:solidFill>
                  <a:srgbClr val="FF3300"/>
                </a:solidFill>
              </a:rPr>
            </a:br>
            <a:r>
              <a:rPr lang="ru-RU" sz="3600" b="1" dirty="0" err="1" smtClean="0">
                <a:solidFill>
                  <a:srgbClr val="FF3300"/>
                </a:solidFill>
              </a:rPr>
              <a:t>Виробництво</a:t>
            </a:r>
            <a:r>
              <a:rPr lang="ru-RU" sz="3600" b="1" dirty="0" smtClean="0">
                <a:solidFill>
                  <a:srgbClr val="FF3300"/>
                </a:solidFill>
              </a:rPr>
              <a:t> </a:t>
            </a:r>
            <a:r>
              <a:rPr lang="ru-RU" sz="3600" b="1" dirty="0" err="1" smtClean="0">
                <a:solidFill>
                  <a:srgbClr val="FF3300"/>
                </a:solidFill>
              </a:rPr>
              <a:t>мінеральних</a:t>
            </a:r>
            <a:r>
              <a:rPr lang="ru-RU" sz="3600" b="1" dirty="0" smtClean="0">
                <a:solidFill>
                  <a:srgbClr val="FF3300"/>
                </a:solidFill>
              </a:rPr>
              <a:t> добрив</a:t>
            </a:r>
            <a:r>
              <a:rPr lang="ru-RU" sz="3600" b="1" dirty="0">
                <a:solidFill>
                  <a:srgbClr val="FF3300"/>
                </a:solidFill>
              </a:rPr>
              <a:t/>
            </a:r>
            <a:br>
              <a:rPr lang="ru-RU" sz="3600" b="1" dirty="0">
                <a:solidFill>
                  <a:srgbClr val="FF3300"/>
                </a:solidFill>
              </a:rPr>
            </a:br>
            <a:endParaRPr lang="ru-RU" sz="3600" b="1" dirty="0">
              <a:solidFill>
                <a:srgbClr val="FF3300"/>
              </a:solidFill>
            </a:endParaRP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395288" y="1628775"/>
            <a:ext cx="230505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smtClean="0">
                <a:solidFill>
                  <a:prstClr val="black"/>
                </a:solidFill>
                <a:latin typeface="Verdana" pitchFamily="34" charset="0"/>
              </a:rPr>
              <a:t>АЗОТНІ</a:t>
            </a: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3492500" y="1628775"/>
            <a:ext cx="230505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smtClean="0">
                <a:solidFill>
                  <a:prstClr val="black"/>
                </a:solidFill>
                <a:latin typeface="Verdana" pitchFamily="34" charset="0"/>
              </a:rPr>
              <a:t>КАЛІЙНІ</a:t>
            </a:r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6516688" y="1628775"/>
            <a:ext cx="230505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smtClean="0">
                <a:solidFill>
                  <a:prstClr val="black"/>
                </a:solidFill>
                <a:latin typeface="Verdana" pitchFamily="34" charset="0"/>
              </a:rPr>
              <a:t>ФОСФОРНІ</a:t>
            </a:r>
          </a:p>
        </p:txBody>
      </p:sp>
      <p:sp>
        <p:nvSpPr>
          <p:cNvPr id="14342" name="Rectangle 7"/>
          <p:cNvSpPr>
            <a:spLocks noChangeArrowheads="1"/>
          </p:cNvSpPr>
          <p:nvPr/>
        </p:nvSpPr>
        <p:spPr bwMode="auto">
          <a:xfrm>
            <a:off x="6248400" y="2781300"/>
            <a:ext cx="289560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30000"/>
              </a:spcBef>
              <a:spcAft>
                <a:spcPct val="0"/>
              </a:spcAft>
            </a:pPr>
            <a:r>
              <a:rPr lang="ru-RU" smtClean="0">
                <a:solidFill>
                  <a:prstClr val="black"/>
                </a:solidFill>
                <a:latin typeface="Verdana" pitchFamily="34" charset="0"/>
              </a:rPr>
              <a:t>В районах </a:t>
            </a:r>
          </a:p>
          <a:p>
            <a:pPr fontAlgn="base">
              <a:spcBef>
                <a:spcPct val="30000"/>
              </a:spcBef>
              <a:spcAft>
                <a:spcPct val="0"/>
              </a:spcAft>
            </a:pPr>
            <a:r>
              <a:rPr lang="ru-RU" smtClean="0">
                <a:solidFill>
                  <a:prstClr val="black"/>
                </a:solidFill>
                <a:latin typeface="Verdana" pitchFamily="34" charset="0"/>
              </a:rPr>
              <a:t>сільскогосподарського</a:t>
            </a:r>
          </a:p>
          <a:p>
            <a:pPr fontAlgn="base">
              <a:spcBef>
                <a:spcPct val="30000"/>
              </a:spcBef>
              <a:spcAft>
                <a:spcPct val="0"/>
              </a:spcAft>
            </a:pPr>
            <a:r>
              <a:rPr lang="uk-UA" smtClean="0">
                <a:solidFill>
                  <a:prstClr val="black"/>
                </a:solidFill>
                <a:latin typeface="Verdana" pitchFamily="34" charset="0"/>
              </a:rPr>
              <a:t>виробництва</a:t>
            </a:r>
            <a:endParaRPr lang="ru-RU" smtClean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6516688" y="4149725"/>
            <a:ext cx="2232025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3000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3333FF"/>
                </a:solidFill>
                <a:latin typeface="Verdana" pitchFamily="34" charset="0"/>
              </a:rPr>
              <a:t>Суми </a:t>
            </a:r>
          </a:p>
          <a:p>
            <a:pPr fontAlgn="base">
              <a:spcBef>
                <a:spcPct val="3000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3333FF"/>
                </a:solidFill>
                <a:latin typeface="Verdana" pitchFamily="34" charset="0"/>
              </a:rPr>
              <a:t>Вінниця </a:t>
            </a:r>
          </a:p>
          <a:p>
            <a:pPr fontAlgn="base">
              <a:spcBef>
                <a:spcPct val="3000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3333FF"/>
                </a:solidFill>
                <a:latin typeface="Verdana" pitchFamily="34" charset="0"/>
              </a:rPr>
              <a:t>Одеса</a:t>
            </a:r>
          </a:p>
        </p:txBody>
      </p:sp>
      <p:sp>
        <p:nvSpPr>
          <p:cNvPr id="14344" name="Rectangle 9"/>
          <p:cNvSpPr>
            <a:spLocks noChangeArrowheads="1"/>
          </p:cNvSpPr>
          <p:nvPr/>
        </p:nvSpPr>
        <p:spPr bwMode="auto">
          <a:xfrm>
            <a:off x="3492500" y="2924175"/>
            <a:ext cx="2462213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30000"/>
              </a:spcBef>
              <a:spcAft>
                <a:spcPct val="0"/>
              </a:spcAft>
            </a:pPr>
            <a:r>
              <a:rPr lang="uk-UA" smtClean="0">
                <a:solidFill>
                  <a:prstClr val="black"/>
                </a:solidFill>
                <a:latin typeface="Verdana" pitchFamily="34" charset="0"/>
              </a:rPr>
              <a:t>Поблизу сировинних </a:t>
            </a:r>
          </a:p>
          <a:p>
            <a:pPr algn="ctr" fontAlgn="base">
              <a:spcBef>
                <a:spcPct val="30000"/>
              </a:spcBef>
              <a:spcAft>
                <a:spcPct val="0"/>
              </a:spcAft>
            </a:pPr>
            <a:r>
              <a:rPr lang="uk-UA" smtClean="0">
                <a:solidFill>
                  <a:prstClr val="black"/>
                </a:solidFill>
                <a:latin typeface="Verdana" pitchFamily="34" charset="0"/>
              </a:rPr>
              <a:t>баз</a:t>
            </a:r>
            <a:endParaRPr lang="ru-RU" smtClean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3924300" y="4149725"/>
            <a:ext cx="1436688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3000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3333FF"/>
                </a:solidFill>
                <a:latin typeface="Verdana" pitchFamily="34" charset="0"/>
              </a:rPr>
              <a:t>Калуш </a:t>
            </a:r>
          </a:p>
          <a:p>
            <a:pPr fontAlgn="base">
              <a:spcBef>
                <a:spcPct val="3000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3333FF"/>
                </a:solidFill>
                <a:latin typeface="Verdana" pitchFamily="34" charset="0"/>
              </a:rPr>
              <a:t>Стебник</a:t>
            </a:r>
          </a:p>
        </p:txBody>
      </p:sp>
      <p:sp>
        <p:nvSpPr>
          <p:cNvPr id="14346" name="Rectangle 11"/>
          <p:cNvSpPr>
            <a:spLocks noChangeArrowheads="1"/>
          </p:cNvSpPr>
          <p:nvPr/>
        </p:nvSpPr>
        <p:spPr bwMode="auto">
          <a:xfrm>
            <a:off x="323850" y="2924175"/>
            <a:ext cx="2722563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30000"/>
              </a:spcBef>
              <a:spcAft>
                <a:spcPct val="0"/>
              </a:spcAft>
            </a:pPr>
            <a:r>
              <a:rPr lang="ru-RU" smtClean="0">
                <a:solidFill>
                  <a:prstClr val="black"/>
                </a:solidFill>
                <a:latin typeface="Verdana" pitchFamily="34" charset="0"/>
              </a:rPr>
              <a:t>Поблизу  коксохімічних </a:t>
            </a:r>
          </a:p>
          <a:p>
            <a:pPr algn="ctr" fontAlgn="base">
              <a:spcBef>
                <a:spcPct val="30000"/>
              </a:spcBef>
              <a:spcAft>
                <a:spcPct val="0"/>
              </a:spcAft>
            </a:pPr>
            <a:r>
              <a:rPr lang="ru-RU" smtClean="0">
                <a:solidFill>
                  <a:prstClr val="black"/>
                </a:solidFill>
                <a:latin typeface="Verdana" pitchFamily="34" charset="0"/>
              </a:rPr>
              <a:t>заводів</a:t>
            </a:r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323850" y="4219575"/>
            <a:ext cx="3541713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3000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3333FF"/>
                </a:solidFill>
                <a:latin typeface="Verdana" pitchFamily="34" charset="0"/>
              </a:rPr>
              <a:t>Горлівка  </a:t>
            </a:r>
          </a:p>
          <a:p>
            <a:pPr fontAlgn="base">
              <a:spcBef>
                <a:spcPct val="3000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3333FF"/>
                </a:solidFill>
                <a:latin typeface="Verdana" pitchFamily="34" charset="0"/>
              </a:rPr>
              <a:t>Сіверськодонецьк </a:t>
            </a:r>
          </a:p>
          <a:p>
            <a:pPr fontAlgn="base">
              <a:spcBef>
                <a:spcPct val="3000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3333FF"/>
                </a:solidFill>
                <a:latin typeface="Verdana" pitchFamily="34" charset="0"/>
              </a:rPr>
              <a:t>Дніпродзержинськ</a:t>
            </a:r>
          </a:p>
        </p:txBody>
      </p:sp>
    </p:spTree>
    <p:extLst>
      <p:ext uri="{BB962C8B-B14F-4D97-AF65-F5344CB8AC3E}">
        <p14:creationId xmlns:p14="http://schemas.microsoft.com/office/powerpoint/2010/main" val="2414396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6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6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6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6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6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uk-UA" sz="2400" b="1" u="sng" smtClean="0">
                <a:solidFill>
                  <a:prstClr val="black"/>
                </a:solidFill>
              </a:rPr>
              <a:t>Азотні</a:t>
            </a:r>
            <a:r>
              <a:rPr lang="uk-UA" sz="2400" smtClean="0">
                <a:solidFill>
                  <a:prstClr val="black"/>
                </a:solidFill>
              </a:rPr>
              <a:t> – з відходів коксохімічного виробництва і природного газу.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uk-UA" sz="2400" b="1" smtClean="0">
                <a:solidFill>
                  <a:prstClr val="black"/>
                </a:solidFill>
              </a:rPr>
              <a:t>Дніпродзержинськ </a:t>
            </a:r>
            <a:r>
              <a:rPr lang="uk-UA" sz="2400" smtClean="0">
                <a:solidFill>
                  <a:prstClr val="black"/>
                </a:solidFill>
              </a:rPr>
              <a:t>(Дніпропетровська обл.) –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uk-UA" sz="2400" smtClean="0">
                <a:solidFill>
                  <a:prstClr val="black"/>
                </a:solidFill>
              </a:rPr>
              <a:t> ВАТ “Дніпроазот”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uk-UA" sz="2400" smtClean="0">
                <a:solidFill>
                  <a:prstClr val="black"/>
                </a:solidFill>
              </a:rPr>
              <a:t>– у районах споживання і де проходять газопроводи: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uk-UA" b="1" smtClean="0">
                <a:solidFill>
                  <a:prstClr val="black"/>
                </a:solidFill>
              </a:rPr>
              <a:t> </a:t>
            </a:r>
            <a:endParaRPr lang="uk-UA" smtClean="0">
              <a:solidFill>
                <a:prstClr val="black"/>
              </a:solidFill>
            </a:endParaRPr>
          </a:p>
        </p:txBody>
      </p:sp>
      <p:pic>
        <p:nvPicPr>
          <p:cNvPr id="15363" name="Picture 2" descr="Город Северодонецк. Завод Азот Луганская область Фото Украин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14600"/>
            <a:ext cx="82296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Прямоугольник 3"/>
          <p:cNvSpPr>
            <a:spLocks noChangeArrowheads="1"/>
          </p:cNvSpPr>
          <p:nvPr/>
        </p:nvSpPr>
        <p:spPr bwMode="auto">
          <a:xfrm>
            <a:off x="0" y="6248400"/>
            <a:ext cx="6858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uk-UA" b="1" smtClean="0">
                <a:solidFill>
                  <a:prstClr val="black"/>
                </a:solidFill>
                <a:latin typeface="Verdana" pitchFamily="34" charset="0"/>
              </a:rPr>
              <a:t>Сіверськодонецьк</a:t>
            </a:r>
            <a:r>
              <a:rPr lang="uk-UA" smtClean="0">
                <a:solidFill>
                  <a:prstClr val="black"/>
                </a:solidFill>
                <a:latin typeface="Verdana" pitchFamily="34" charset="0"/>
              </a:rPr>
              <a:t> (Луганська обл.) – ВО “Азот”</a:t>
            </a:r>
          </a:p>
        </p:txBody>
      </p:sp>
    </p:spTree>
    <p:extLst>
      <p:ext uri="{BB962C8B-B14F-4D97-AF65-F5344CB8AC3E}">
        <p14:creationId xmlns:p14="http://schemas.microsoft.com/office/powerpoint/2010/main" val="36750195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" descr="Файл:Admin Stirol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819400"/>
            <a:ext cx="57912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1"/>
          <p:cNvSpPr>
            <a:spLocks noChangeArrowheads="1"/>
          </p:cNvSpPr>
          <p:nvPr/>
        </p:nvSpPr>
        <p:spPr bwMode="auto">
          <a:xfrm>
            <a:off x="0" y="0"/>
            <a:ext cx="3159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200" smtClean="0">
                <a:solidFill>
                  <a:srgbClr val="0000FF"/>
                </a:solidFill>
                <a:latin typeface="Calibri" pitchFamily="34" charset="0"/>
                <a:cs typeface="Times New Roman" pitchFamily="18" charset="0"/>
              </a:rPr>
              <a:t>ть</a:t>
            </a:r>
            <a:endParaRPr lang="uk-UA" smtClean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6388" name="Rectangle 2"/>
          <p:cNvSpPr>
            <a:spLocks noChangeArrowheads="1"/>
          </p:cNvSpPr>
          <p:nvPr/>
        </p:nvSpPr>
        <p:spPr bwMode="auto">
          <a:xfrm>
            <a:off x="0" y="2674938"/>
            <a:ext cx="32004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400" b="1" smtClean="0">
                <a:solidFill>
                  <a:prstClr val="black"/>
                </a:solidFill>
                <a:latin typeface="Calibri" pitchFamily="34" charset="0"/>
                <a:cs typeface="Times New Roman" pitchFamily="18" charset="0"/>
              </a:rPr>
              <a:t>ВАТ «Концерн Стирол»</a:t>
            </a:r>
            <a:r>
              <a:rPr lang="uk-UA" sz="2400" smtClean="0">
                <a:solidFill>
                  <a:prstClr val="black"/>
                </a:solidFill>
                <a:latin typeface="Calibri" pitchFamily="34" charset="0"/>
                <a:cs typeface="Times New Roman" pitchFamily="18" charset="0"/>
              </a:rPr>
              <a:t> —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400" smtClean="0">
                <a:solidFill>
                  <a:prstClr val="black"/>
                </a:solidFill>
                <a:latin typeface="Calibri" pitchFamily="34" charset="0"/>
                <a:cs typeface="Times New Roman" pitchFamily="18" charset="0"/>
              </a:rPr>
              <a:t> м. </a:t>
            </a:r>
            <a:r>
              <a:rPr lang="uk-UA" sz="2400" smtClean="0">
                <a:solidFill>
                  <a:srgbClr val="0000FF"/>
                </a:solidFill>
                <a:latin typeface="Calibri" pitchFamily="34" charset="0"/>
                <a:cs typeface="Times New Roman" pitchFamily="18" charset="0"/>
                <a:hlinkClick r:id="rId4"/>
              </a:rPr>
              <a:t>Горлівка</a:t>
            </a:r>
            <a:r>
              <a:rPr lang="uk-UA" sz="2400" smtClean="0">
                <a:solidFill>
                  <a:prstClr val="black"/>
                </a:solidFill>
                <a:latin typeface="Calibri" pitchFamily="34" charset="0"/>
                <a:cs typeface="Times New Roman" pitchFamily="18" charset="0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400" smtClean="0">
                <a:solidFill>
                  <a:srgbClr val="0000FF"/>
                </a:solidFill>
                <a:latin typeface="Calibri" pitchFamily="34" charset="0"/>
                <a:cs typeface="Times New Roman" pitchFamily="18" charset="0"/>
                <a:hlinkClick r:id="rId5"/>
              </a:rPr>
              <a:t>Донецька область</a:t>
            </a:r>
            <a:endParaRPr lang="uk-UA" sz="2400" smtClean="0">
              <a:solidFill>
                <a:prstClr val="black"/>
              </a:solidFill>
              <a:latin typeface="Verdana" pitchFamily="34" charset="0"/>
            </a:endParaRPr>
          </a:p>
        </p:txBody>
      </p:sp>
      <p:pic>
        <p:nvPicPr>
          <p:cNvPr id="16389" name="Рисунок 4" descr="Файл:Стирол.gif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91000"/>
            <a:ext cx="2667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Рисунок 5" descr="Логотип ВАТ Азот.gif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2590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Прямоугольник 7"/>
          <p:cNvSpPr>
            <a:spLocks noChangeArrowheads="1"/>
          </p:cNvSpPr>
          <p:nvPr/>
        </p:nvSpPr>
        <p:spPr bwMode="auto">
          <a:xfrm>
            <a:off x="2819400" y="685800"/>
            <a:ext cx="63246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smtClean="0">
                <a:solidFill>
                  <a:prstClr val="black"/>
                </a:solidFill>
                <a:latin typeface="Verdana" pitchFamily="34" charset="0"/>
              </a:rPr>
              <a:t>ВАТ «Азот» </a:t>
            </a:r>
            <a:r>
              <a:rPr lang="uk-UA" sz="2400" smtClean="0">
                <a:solidFill>
                  <a:prstClr val="black"/>
                </a:solidFill>
                <a:latin typeface="Verdana" pitchFamily="34" charset="0"/>
              </a:rPr>
              <a:t>(м. Черкаси) — випускає аміачну селітру, карбамід, карбамідно-аміачну суміш, аміачну воду й сульфат амонію</a:t>
            </a:r>
          </a:p>
        </p:txBody>
      </p:sp>
    </p:spTree>
    <p:extLst>
      <p:ext uri="{BB962C8B-B14F-4D97-AF65-F5344CB8AC3E}">
        <p14:creationId xmlns:p14="http://schemas.microsoft.com/office/powerpoint/2010/main" val="19451081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4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81800" y="277813"/>
            <a:ext cx="2362200" cy="3074987"/>
          </a:xfrm>
        </p:spPr>
        <p:txBody>
          <a:bodyPr/>
          <a:lstStyle/>
          <a:p>
            <a:pPr>
              <a:defRPr/>
            </a:pPr>
            <a:r>
              <a:rPr lang="uk-UA" sz="2000" b="1" dirty="0" smtClean="0"/>
              <a:t>Одеський припортовий завод виробляє і реалізує аміак і карбамід</a:t>
            </a:r>
            <a:endParaRPr lang="ru-RU" sz="2000" b="1" dirty="0"/>
          </a:p>
        </p:txBody>
      </p:sp>
      <p:pic>
        <p:nvPicPr>
          <p:cNvPr id="17411" name="Picture 2" descr="a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66294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6" descr="http://www.dt.ua/system/illustrations/000/012/383/original.jpg?12949944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86200"/>
            <a:ext cx="4572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8" descr="ОПЗ">
            <a:hlinkClick r:id="rId4" tooltip="Одеський припортовий завод знову спробують продати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962400"/>
            <a:ext cx="4191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6789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1200" y="381000"/>
            <a:ext cx="3352800" cy="2743200"/>
          </a:xfrm>
        </p:spPr>
        <p:txBody>
          <a:bodyPr/>
          <a:lstStyle/>
          <a:p>
            <a:pPr algn="l">
              <a:defRPr/>
            </a:pPr>
            <a:r>
              <a:rPr lang="uk-UA" sz="2400" b="1" smtClean="0"/>
              <a:t>Більше як 40 країн  використовують продукцію з маркою ВАТ “Рівнеазот”, а     в Україні 22 області  і АР Крим </a:t>
            </a:r>
            <a:endParaRPr lang="ru-RU" sz="2400" b="1" smtClean="0"/>
          </a:p>
        </p:txBody>
      </p:sp>
      <p:pic>
        <p:nvPicPr>
          <p:cNvPr id="18435" name="Picture 4" descr="http://gdb.rferl.org/05693591-6D7E-4C2C-8205-3C5025A2928A_mw800_mh600_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5638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6" descr="http://www.rada.com.ua/images/catalogue/314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29000"/>
            <a:ext cx="6934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43817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228600" y="533400"/>
            <a:ext cx="8763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uk-UA" smtClean="0">
                <a:solidFill>
                  <a:prstClr val="black"/>
                </a:solidFill>
              </a:rPr>
              <a:t>       </a:t>
            </a:r>
            <a:r>
              <a:rPr lang="uk-UA" sz="2400" b="1" u="sng" smtClean="0">
                <a:solidFill>
                  <a:prstClr val="black"/>
                </a:solidFill>
              </a:rPr>
              <a:t>Калійні добрива</a:t>
            </a:r>
            <a:r>
              <a:rPr lang="uk-UA" sz="2400" b="1" smtClean="0">
                <a:solidFill>
                  <a:prstClr val="black"/>
                </a:solidFill>
              </a:rPr>
              <a:t> </a:t>
            </a:r>
            <a:r>
              <a:rPr lang="uk-UA" sz="2400" smtClean="0">
                <a:solidFill>
                  <a:prstClr val="black"/>
                </a:solidFill>
              </a:rPr>
              <a:t>- в р-нах видобутку сировини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uk-UA" sz="2000" smtClean="0">
                <a:solidFill>
                  <a:prstClr val="black"/>
                </a:solidFill>
              </a:rPr>
              <a:t>м. Стебник “Полімінерал”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uk-UA" sz="2000" smtClean="0">
                <a:solidFill>
                  <a:prstClr val="black"/>
                </a:solidFill>
              </a:rPr>
              <a:t>м. Калуш – концерн “Оріана”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uk-UA" sz="2000" smtClean="0">
                <a:solidFill>
                  <a:prstClr val="black"/>
                </a:solidFill>
              </a:rPr>
              <a:t>м. Новий Розділ “Сірка”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uk-UA" sz="2000" smtClean="0">
                <a:solidFill>
                  <a:prstClr val="black"/>
                </a:solidFill>
              </a:rPr>
              <a:t>м. Константинівка</a:t>
            </a:r>
            <a:endParaRPr lang="ru-RU" sz="2000" smtClean="0">
              <a:solidFill>
                <a:prstClr val="black"/>
              </a:solidFill>
            </a:endParaRPr>
          </a:p>
        </p:txBody>
      </p:sp>
      <p:sp>
        <p:nvSpPr>
          <p:cNvPr id="19459" name="Прямоугольник 3"/>
          <p:cNvSpPr>
            <a:spLocks noChangeArrowheads="1"/>
          </p:cNvSpPr>
          <p:nvPr/>
        </p:nvSpPr>
        <p:spPr bwMode="auto">
          <a:xfrm>
            <a:off x="228600" y="5181600"/>
            <a:ext cx="83820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prstClr val="black"/>
                </a:solidFill>
                <a:latin typeface="Verdana" pitchFamily="34" charset="0"/>
                <a:hlinkClick r:id="rId3" action="ppaction://hlinkfile" tooltip="Калійні солі"/>
              </a:rPr>
              <a:t>Стебницьке родовище калійних солей</a:t>
            </a:r>
            <a:r>
              <a:rPr lang="ru-RU" smtClean="0">
                <a:solidFill>
                  <a:prstClr val="black"/>
                </a:solidFill>
                <a:latin typeface="Verdana" pitchFamily="34" charset="0"/>
              </a:rPr>
              <a:t> — одне з найбільших в Україні родовищ (видобуток припинено). </a:t>
            </a:r>
            <a:r>
              <a:rPr lang="ru-RU" smtClean="0">
                <a:solidFill>
                  <a:prstClr val="black"/>
                </a:solidFill>
                <a:latin typeface="Verdana" pitchFamily="34" charset="0"/>
                <a:hlinkClick r:id="rId4" action="ppaction://hlinkfile" tooltip="Стебницьке родовище калійних солей"/>
              </a:rPr>
              <a:t>Стебницьке родовище</a:t>
            </a:r>
            <a:r>
              <a:rPr lang="ru-RU" smtClean="0">
                <a:solidFill>
                  <a:prstClr val="black"/>
                </a:solidFill>
                <a:latin typeface="Verdana" pitchFamily="34" charset="0"/>
              </a:rPr>
              <a:t> площею близько 30 кв. км на </a:t>
            </a:r>
            <a:r>
              <a:rPr lang="ru-RU" smtClean="0">
                <a:solidFill>
                  <a:prstClr val="black"/>
                </a:solidFill>
                <a:latin typeface="Verdana" pitchFamily="34" charset="0"/>
                <a:hlinkClick r:id="rId5" action="ppaction://hlinkfile"/>
              </a:rPr>
              <a:t>1986</a:t>
            </a:r>
            <a:r>
              <a:rPr lang="ru-RU" smtClean="0">
                <a:solidFill>
                  <a:prstClr val="black"/>
                </a:solidFill>
                <a:latin typeface="Verdana" pitchFamily="34" charset="0"/>
              </a:rPr>
              <a:t> рік налічувало запаси калійних солей у обсязі 1,1 млрд. т. Стебницький ДГХП "Полімінерал" практично не діє.</a:t>
            </a:r>
          </a:p>
        </p:txBody>
      </p:sp>
      <p:pic>
        <p:nvPicPr>
          <p:cNvPr id="19460" name="Picture 4" descr="Катастрофа наближається?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05000"/>
            <a:ext cx="41910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2" descr="http://stebnik.at.ua/Stebnik/FotoStebnik_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19400"/>
            <a:ext cx="533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95424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8915400" cy="1219200"/>
          </a:xfrm>
        </p:spPr>
        <p:txBody>
          <a:bodyPr/>
          <a:lstStyle/>
          <a:p>
            <a:r>
              <a:rPr lang="ru-RU" sz="2400" b="1" smtClean="0">
                <a:effectLst/>
              </a:rPr>
              <a:t>Прикарпатський Калуш – зона екологічного лиха.</a:t>
            </a:r>
            <a:br>
              <a:rPr lang="ru-RU" sz="2400" b="1" smtClean="0">
                <a:effectLst/>
              </a:rPr>
            </a:br>
            <a:r>
              <a:rPr lang="ru-RU" sz="2400" b="1" smtClean="0">
                <a:effectLst/>
              </a:rPr>
              <a:t>Екологічні проблеми місто хіміків отримало від колишнього калійного виробництва ВАТ «Оріана»  </a:t>
            </a:r>
          </a:p>
        </p:txBody>
      </p:sp>
      <p:pic>
        <p:nvPicPr>
          <p:cNvPr id="22531" name="Picture 2" descr="http://gdb.rferl.org/BE0A3F75-7AFE-4FD1-969F-E2C0CE7C4FF4_mw800_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5257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http://gdb.rferl.org/39C859B4-5B39-4082-AF50-2FDAA2E0ABF9_mw800_mh600_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447800"/>
            <a:ext cx="4953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6" descr="http://explorer.lviv.ua/forum/index.php?action=dlattach;topic=576.0;attach=2457;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0"/>
            <a:ext cx="4419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8" descr="http://explorer.lviv.ua/forum/index.php?action=dlattach;topic=576.0;attach=2454;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733800"/>
            <a:ext cx="4648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Прямоугольник 6"/>
          <p:cNvSpPr>
            <a:spLocks noChangeArrowheads="1"/>
          </p:cNvSpPr>
          <p:nvPr/>
        </p:nvSpPr>
        <p:spPr bwMode="auto">
          <a:xfrm>
            <a:off x="4572000" y="6477000"/>
            <a:ext cx="457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smtClean="0">
                <a:solidFill>
                  <a:prstClr val="black"/>
                </a:solidFill>
                <a:latin typeface="Verdana" pitchFamily="34" charset="0"/>
              </a:rPr>
              <a:t>Новий Розділ  “Сірка”</a:t>
            </a:r>
            <a:endParaRPr lang="ru-RU" sz="2000" b="1" smtClean="0">
              <a:solidFill>
                <a:prstClr val="black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2173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2" descr="Файл:Сумихімпром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531225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228600" y="304800"/>
            <a:ext cx="86868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uk-UA" u="sng" smtClean="0">
                <a:solidFill>
                  <a:prstClr val="black"/>
                </a:solidFill>
              </a:rPr>
              <a:t> </a:t>
            </a:r>
            <a:r>
              <a:rPr lang="uk-UA" sz="2000" b="1" u="sng" smtClean="0">
                <a:solidFill>
                  <a:prstClr val="black"/>
                </a:solidFill>
              </a:rPr>
              <a:t>Фосфорні добрива</a:t>
            </a:r>
            <a:r>
              <a:rPr lang="uk-UA" sz="2000" b="1" smtClean="0">
                <a:solidFill>
                  <a:prstClr val="black"/>
                </a:solidFill>
              </a:rPr>
              <a:t> </a:t>
            </a:r>
            <a:r>
              <a:rPr lang="uk-UA" sz="2000" smtClean="0">
                <a:solidFill>
                  <a:prstClr val="black"/>
                </a:solidFill>
              </a:rPr>
              <a:t>– в районах споживання із привізних апатитів та власних фосфоритів :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uk-UA" sz="2000" smtClean="0">
                <a:solidFill>
                  <a:prstClr val="black"/>
                </a:solidFill>
              </a:rPr>
              <a:t>м. Вінниця, Суми, Одеса, Костянтинівка.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uk-UA" sz="2000" smtClean="0">
                <a:solidFill>
                  <a:prstClr val="black"/>
                </a:solidFill>
              </a:rPr>
              <a:t>м. Суми – ВАТ “СумиХімПром” – єдине в Україні підприємство з виробництва трикальцію фосфату (мінеральної підгодівлі для тварин)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uk-UA" sz="2000" smtClean="0">
                <a:solidFill>
                  <a:prstClr val="black"/>
                </a:solidFill>
              </a:rPr>
              <a:t>М. Маріуполь – у районах металургійного виробництва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uk-UA" sz="20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3538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226</Words>
  <Application>Microsoft Office PowerPoint</Application>
  <PresentationFormat>Экран (4:3)</PresentationFormat>
  <Paragraphs>47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8</vt:i4>
      </vt:variant>
    </vt:vector>
  </HeadingPairs>
  <TitlesOfParts>
    <vt:vector size="17" baseType="lpstr">
      <vt:lpstr>Тема Office</vt:lpstr>
      <vt:lpstr>Воздушный поток</vt:lpstr>
      <vt:lpstr>1_Воздушный поток</vt:lpstr>
      <vt:lpstr>2_Воздушный поток</vt:lpstr>
      <vt:lpstr>3_Воздушный поток</vt:lpstr>
      <vt:lpstr>4_Воздушный поток</vt:lpstr>
      <vt:lpstr>5_Воздушный поток</vt:lpstr>
      <vt:lpstr>8_Воздушный поток</vt:lpstr>
      <vt:lpstr>9_Воздушный поток</vt:lpstr>
      <vt:lpstr>Основна хімія Виробництво мінеральних добрив </vt:lpstr>
      <vt:lpstr>Презентация PowerPoint</vt:lpstr>
      <vt:lpstr>Презентация PowerPoint</vt:lpstr>
      <vt:lpstr>Одеський припортовий завод виробляє і реалізує аміак і карбамід</vt:lpstr>
      <vt:lpstr>Більше як 40 країн  використовують продукцію з маркою ВАТ “Рівнеазот”, а     в Україні 22 області  і АР Крим </vt:lpstr>
      <vt:lpstr>Презентация PowerPoint</vt:lpstr>
      <vt:lpstr>Прикарпатський Калуш – зона екологічного лиха. Екологічні проблеми місто хіміків отримало від колишнього калійного виробництва ВАТ «Оріана»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Основна хімія Виробництво мінеральних добрив </dc:title>
  <cp:lastModifiedBy>Светлана В.</cp:lastModifiedBy>
  <cp:revision>3</cp:revision>
  <dcterms:modified xsi:type="dcterms:W3CDTF">2013-04-26T09:06:59Z</dcterms:modified>
</cp:coreProperties>
</file>