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08" r:id="rId3"/>
  </p:sldMasterIdLst>
  <p:sldIdLst>
    <p:sldId id="257" r:id="rId4"/>
    <p:sldId id="258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B9FD70D-866D-4055-AC71-C6835C2A751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440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7CC7E-2166-46F8-B667-E3390C8343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363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4DFA6-AFB8-45C3-AC34-50B6D1DEDF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913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9A135AB-D7F7-42ED-9C89-2F5DE5FFD63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113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56A0E-1F04-450D-85AF-84C6A4161F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332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3BC3AFC-30CD-48F4-B58C-7C19506A9A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03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1D971D9-CAC0-414F-B21C-82398FC89C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3222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F377295-B1E6-46A2-BC18-DD27E4BF08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8007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171CA-DC24-4F45-9FC6-3EE3B04223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8277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58FBBC5-030D-4FEA-B3A1-82C2340C887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9521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17463-20C3-4EFA-844A-B9A54FFF59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031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5CF76-CE28-457D-9B04-D1859BDB4F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3679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BB9DAC02-C4C6-4786-A311-E3CCC4550B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6551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6FC5E-5362-4EDD-B41D-F0C936D9B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5359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BBCC5-B864-4320-9C8A-52FA985EDC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2677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54E8D84-CA19-44DE-8B81-267AEA247FA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2669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9FB3D-60BF-4257-8D48-3C6B0DBD4D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9932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26370BC-C113-4833-8430-30566D4A85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4964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D63616A-1D40-4143-9B5C-B07BD1D127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8973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6C84213-9B48-4988-958F-2DA5530D1F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9197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400D1-23CF-428D-A0BC-87843A5F9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4485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6AE349F-3BAD-4808-88EA-5361575A445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7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294D277-EF2E-4F3C-BE53-BE322A887F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5534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F73BA-0448-42DF-B294-37CFF6B5F7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0443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0D0E1285-DCD2-4847-A535-3BFD0BD30A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6736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DBE96-C928-47AD-AF2E-F37AB25C3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9298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1DA33-52F2-4406-8308-172CE80FFE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60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BAA1745-0099-4424-86FC-EFC5654176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565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A3D6736-4B64-4EE1-A06D-726E6770ED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14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C62BA-B4E2-4ACD-A4FF-B02E3822F0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166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E2F6119-E4DC-459A-A685-2FC2075AE64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410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35F9D-86A9-437F-9CB5-2F89951095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711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EBFD1732-150A-485F-A84C-B6641682CB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443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43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CA335-9E5F-4383-9470-A601954A03D8}" type="slidenum">
              <a:rPr 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01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EB641B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39639D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1267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AC8540-C636-4810-8BDD-33C423301584}" type="slidenum">
              <a:rPr 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028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EB641B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39639D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4339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65D669-DF50-418A-92C0-AEA454114F07}" type="slidenum">
              <a:rPr 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986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EB641B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39639D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928688" y="857250"/>
            <a:ext cx="7910512" cy="5010150"/>
          </a:xfrm>
        </p:spPr>
        <p:txBody>
          <a:bodyPr anchor="t">
            <a:normAutofit fontScale="9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uk-UA" sz="2400" dirty="0" smtClean="0"/>
              <a:t>у великих містах розміщені фірми, які надають новітні види ділових послуг, </a:t>
            </a:r>
            <a:r>
              <a:rPr lang="uk-UA" sz="2400" b="1" dirty="0" smtClean="0">
                <a:solidFill>
                  <a:srgbClr val="DE006F"/>
                </a:solidFill>
              </a:rPr>
              <a:t>підприємства інформаційного та рекламного обслуговування</a:t>
            </a:r>
            <a:r>
              <a:rPr lang="uk-UA" sz="2400" b="1" dirty="0" smtClean="0"/>
              <a:t>, </a:t>
            </a:r>
            <a:r>
              <a:rPr lang="uk-UA" sz="2400" b="1" dirty="0" smtClean="0">
                <a:solidFill>
                  <a:srgbClr val="DE006F"/>
                </a:solidFill>
              </a:rPr>
              <a:t>фінансові установи</a:t>
            </a:r>
            <a:r>
              <a:rPr lang="uk-UA" sz="2400" dirty="0" smtClean="0"/>
              <a:t> — банки, зосереджені </a:t>
            </a:r>
            <a:r>
              <a:rPr lang="uk-UA" sz="2400" b="1" dirty="0" smtClean="0">
                <a:solidFill>
                  <a:srgbClr val="DE006F"/>
                </a:solidFill>
              </a:rPr>
              <a:t>установи державного управління, заклади вищої школи, редакції газет та журналів, телестудії </a:t>
            </a:r>
            <a:r>
              <a:rPr lang="uk-UA" sz="2400" dirty="0" smtClean="0"/>
              <a:t>тощо. </a:t>
            </a:r>
            <a:endParaRPr lang="uk-UA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75" y="214313"/>
            <a:ext cx="7616825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dirty="0">
                <a:solidFill>
                  <a:srgbClr val="FFE7FF">
                    <a:lumMod val="25000"/>
                  </a:srgbClr>
                </a:solidFill>
                <a:latin typeface="Arial" charset="0"/>
              </a:rPr>
              <a:t>Географія підприємств соціальної сфери</a:t>
            </a:r>
          </a:p>
        </p:txBody>
      </p:sp>
      <p:pic>
        <p:nvPicPr>
          <p:cNvPr id="256004" name="Picture 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26050"/>
            <a:ext cx="300037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2486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14313" y="357188"/>
            <a:ext cx="8929687" cy="5510212"/>
          </a:xfrm>
        </p:spPr>
        <p:txBody>
          <a:bodyPr anchor="t">
            <a:normAutofit fontScale="9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uk-UA" sz="2400" cap="none" dirty="0" smtClean="0"/>
              <a:t>Підприємства </a:t>
            </a:r>
            <a:r>
              <a:rPr lang="uk-UA" sz="2400" b="1" cap="none" dirty="0" smtClean="0">
                <a:solidFill>
                  <a:srgbClr val="DE006F"/>
                </a:solidFill>
              </a:rPr>
              <a:t>культурно-освітнього комплексу. </a:t>
            </a:r>
            <a:r>
              <a:rPr lang="uk-UA" sz="2400" cap="none" dirty="0" smtClean="0"/>
              <a:t>(навчальні заклади, бібліотеки, клуби, радіо та ін.) </a:t>
            </a:r>
            <a:r>
              <a:rPr lang="uk-UA" sz="2400" b="1" cap="none" dirty="0" smtClean="0">
                <a:solidFill>
                  <a:srgbClr val="DE006F"/>
                </a:solidFill>
              </a:rPr>
              <a:t>Соціально-побутові, лікувально-оздоровчі установи</a:t>
            </a:r>
            <a:r>
              <a:rPr lang="uk-UA" sz="2400" cap="none" dirty="0" smtClean="0"/>
              <a:t>.</a:t>
            </a:r>
            <a:br>
              <a:rPr lang="uk-UA" sz="2400" cap="none" dirty="0" smtClean="0"/>
            </a:br>
            <a:r>
              <a:rPr lang="uk-UA" sz="2400" cap="none" dirty="0" smtClean="0"/>
              <a:t> </a:t>
            </a:r>
            <a:r>
              <a:rPr lang="uk-UA" sz="2400" b="1" cap="none" dirty="0" smtClean="0">
                <a:solidFill>
                  <a:srgbClr val="DE006F"/>
                </a:solidFill>
              </a:rPr>
              <a:t>Житлово-комунальне господарство </a:t>
            </a:r>
            <a:r>
              <a:rPr lang="uk-UA" sz="2400" cap="none" dirty="0" smtClean="0"/>
              <a:t>задовольняє потреби людей у житлі, забезпечує функціонування житлових будинків, готелів, установ. </a:t>
            </a:r>
            <a:br>
              <a:rPr lang="uk-UA" sz="2400" cap="none" dirty="0" smtClean="0"/>
            </a:br>
            <a:r>
              <a:rPr lang="uk-UA" sz="2400" b="1" cap="none" dirty="0" smtClean="0">
                <a:solidFill>
                  <a:srgbClr val="DE006F"/>
                </a:solidFill>
              </a:rPr>
              <a:t>Побутове обслуговування </a:t>
            </a:r>
            <a:r>
              <a:rPr lang="uk-UA" sz="2400" cap="none" dirty="0" smtClean="0"/>
              <a:t>включає широкий спектр послуг: індивідуальне виготовлення та ремонт одягу, взуття, послуги перукарень, майстерень з ремонту побутової техніки та ін. </a:t>
            </a:r>
            <a:br>
              <a:rPr lang="uk-UA" sz="2400" cap="none" dirty="0" smtClean="0"/>
            </a:br>
            <a:r>
              <a:rPr lang="uk-UA" sz="2400" b="1" cap="none" dirty="0" smtClean="0">
                <a:solidFill>
                  <a:srgbClr val="DE006F"/>
                </a:solidFill>
              </a:rPr>
              <a:t>Торгівля та громадське харчування</a:t>
            </a:r>
            <a:r>
              <a:rPr lang="uk-UA" sz="2400" cap="none" dirty="0" smtClean="0"/>
              <a:t>.</a:t>
            </a:r>
            <a:br>
              <a:rPr lang="uk-UA" sz="2400" cap="none" dirty="0" smtClean="0"/>
            </a:br>
            <a:endParaRPr lang="uk-UA" sz="2400" cap="none" dirty="0"/>
          </a:p>
        </p:txBody>
      </p:sp>
    </p:spTree>
    <p:extLst>
      <p:ext uri="{BB962C8B-B14F-4D97-AF65-F5344CB8AC3E}">
        <p14:creationId xmlns:p14="http://schemas.microsoft.com/office/powerpoint/2010/main" val="130098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42938" y="357188"/>
            <a:ext cx="7715250" cy="3000375"/>
          </a:xfrm>
        </p:spPr>
        <p:txBody>
          <a:bodyPr anchor="t">
            <a:normAutofit fontScale="9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uk-UA" sz="2400" cap="none" dirty="0" smtClean="0"/>
              <a:t>Географічні відмінності існують у розміщені підприємств </a:t>
            </a:r>
            <a:r>
              <a:rPr lang="uk-UA" sz="2400" b="1" cap="none" dirty="0" smtClean="0">
                <a:solidFill>
                  <a:srgbClr val="DE006F"/>
                </a:solidFill>
              </a:rPr>
              <a:t>рекреаційно-туристичного господарства</a:t>
            </a:r>
            <a:r>
              <a:rPr lang="uk-UA" sz="2400" cap="none" dirty="0" smtClean="0"/>
              <a:t>. Це пояснюється наявністю природних умов та ресурсів для розвитку відповідних видів послуг.</a:t>
            </a:r>
            <a:br>
              <a:rPr lang="uk-UA" sz="2400" cap="none" dirty="0" smtClean="0"/>
            </a:br>
            <a:r>
              <a:rPr lang="uk-UA" sz="2400" b="1" cap="none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uk-UA" sz="2400" b="1" cap="none" dirty="0" smtClean="0">
                <a:solidFill>
                  <a:schemeClr val="bg2">
                    <a:lumMod val="25000"/>
                  </a:schemeClr>
                </a:solidFill>
              </a:rPr>
            </a:br>
            <a:endParaRPr lang="uk-UA" sz="2400" b="1" cap="none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438400" y="5715000"/>
            <a:ext cx="6705600" cy="1235075"/>
          </a:xfrm>
        </p:spPr>
        <p:txBody>
          <a:bodyPr>
            <a:normAutofit fontScale="70000" lnSpcReduction="20000"/>
          </a:bodyPr>
          <a:lstStyle/>
          <a:p>
            <a:pPr eaLnBrk="1" fontAlgn="auto" hangingPunct="1">
              <a:lnSpc>
                <a:spcPct val="17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uk-UA" sz="2200" b="1" smtClean="0">
                <a:solidFill>
                  <a:schemeClr val="bg1"/>
                </a:solidFill>
              </a:rPr>
              <a:t>Туристична галузь дає десяту частину світового ВВП, у ній працює кожен дванадцятий житель світу. </a:t>
            </a:r>
            <a:endParaRPr lang="uk-UA" sz="2200" b="1">
              <a:solidFill>
                <a:schemeClr val="bg1"/>
              </a:solidFill>
            </a:endParaRPr>
          </a:p>
        </p:txBody>
      </p:sp>
      <p:pic>
        <p:nvPicPr>
          <p:cNvPr id="260100" name="Picture 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0413" y="2643188"/>
            <a:ext cx="4573587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57188" y="3429000"/>
            <a:ext cx="4286250" cy="2678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dirty="0">
                <a:solidFill>
                  <a:srgbClr val="FFE7FF">
                    <a:lumMod val="25000"/>
                  </a:srgbClr>
                </a:solidFill>
                <a:latin typeface="Arial" charset="0"/>
              </a:rPr>
              <a:t>Рекреація — відновлення фізичних і духовних сил людини, які вона витратила в процесі праці.</a:t>
            </a:r>
            <a:endParaRPr lang="uk-UA" sz="2800" b="1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369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0225123SlideId26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1175913SlideId28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0225129SlideId26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0225157SlideId26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0225228SlideId26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VER_BOOKMARK" val="п2011611191041SlideId290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9_Обычная">
  <a:themeElements>
    <a:clrScheme name="Другая 33">
      <a:dk1>
        <a:sysClr val="windowText" lastClr="000000"/>
      </a:dk1>
      <a:lt1>
        <a:sysClr val="window" lastClr="FFFFFF"/>
      </a:lt1>
      <a:dk2>
        <a:srgbClr val="000000"/>
      </a:dk2>
      <a:lt2>
        <a:srgbClr val="FFE7FF"/>
      </a:lt2>
      <a:accent1>
        <a:srgbClr val="CC0066"/>
      </a:accent1>
      <a:accent2>
        <a:srgbClr val="FFFF00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Другая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0_Обычная">
  <a:themeElements>
    <a:clrScheme name="Другая 33">
      <a:dk1>
        <a:sysClr val="windowText" lastClr="000000"/>
      </a:dk1>
      <a:lt1>
        <a:sysClr val="window" lastClr="FFFFFF"/>
      </a:lt1>
      <a:dk2>
        <a:srgbClr val="000000"/>
      </a:dk2>
      <a:lt2>
        <a:srgbClr val="FFE7FF"/>
      </a:lt2>
      <a:accent1>
        <a:srgbClr val="CC0066"/>
      </a:accent1>
      <a:accent2>
        <a:srgbClr val="FFFF00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Другая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3_Обычная">
  <a:themeElements>
    <a:clrScheme name="Другая 33">
      <a:dk1>
        <a:sysClr val="windowText" lastClr="000000"/>
      </a:dk1>
      <a:lt1>
        <a:sysClr val="window" lastClr="FFFFFF"/>
      </a:lt1>
      <a:dk2>
        <a:srgbClr val="000000"/>
      </a:dk2>
      <a:lt2>
        <a:srgbClr val="FFE7FF"/>
      </a:lt2>
      <a:accent1>
        <a:srgbClr val="CC0066"/>
      </a:accent1>
      <a:accent2>
        <a:srgbClr val="FFFF00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Другая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85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9_Обычная</vt:lpstr>
      <vt:lpstr>10_Обычная</vt:lpstr>
      <vt:lpstr>13_Обычная</vt:lpstr>
      <vt:lpstr>у великих містах розміщені фірми, які надають новітні види ділових послуг, підприємства інформаційного та рекламного обслуговування, фінансові установи — банки, зосереджені установи державного управління, заклади вищої школи, редакції газет та журналів, телестудії тощо. </vt:lpstr>
      <vt:lpstr>Підприємства культурно-освітнього комплексу. (навчальні заклади, бібліотеки, клуби, радіо та ін.) Соціально-побутові, лікувально-оздоровчі установи.  Житлово-комунальне господарство задовольняє потреби людей у житлі, забезпечує функціонування житлових будинків, готелів, установ.  Побутове обслуговування включає широкий спектр послуг: індивідуальне виготовлення та ремонт одягу, взуття, послуги перукарень, майстерень з ремонту побутової техніки та ін.  Торгівля та громадське харчування. </vt:lpstr>
      <vt:lpstr>Географічні відмінності існують у розміщені підприємств рекреаційно-туристичного господарства. Це пояснюється наявністю природних умов та ресурсів для розвитку відповідних видів послуг.  </vt:lpstr>
    </vt:vector>
  </TitlesOfParts>
  <Company>Лицей 99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 великих містах розміщені фірми, які надають новітні види ділових послуг, підприємства інформаційного та рекламного обслуговування, фінансові установи — банки, зосереджені установи державного управління, заклади вищої школи, редакції газет та журналів, телестудії тощо. </dc:title>
  <dc:creator>Светлана В.</dc:creator>
  <cp:lastModifiedBy>Светлана В.</cp:lastModifiedBy>
  <cp:revision>3</cp:revision>
  <dcterms:created xsi:type="dcterms:W3CDTF">2013-05-25T09:26:00Z</dcterms:created>
  <dcterms:modified xsi:type="dcterms:W3CDTF">2013-05-25T09:33:49Z</dcterms:modified>
</cp:coreProperties>
</file>