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4" r:id="rId4"/>
    <p:sldId id="265" r:id="rId5"/>
    <p:sldId id="274" r:id="rId6"/>
    <p:sldId id="263" r:id="rId7"/>
    <p:sldId id="268" r:id="rId8"/>
    <p:sldId id="257" r:id="rId9"/>
    <p:sldId id="269" r:id="rId10"/>
    <p:sldId id="270" r:id="rId11"/>
    <p:sldId id="261" r:id="rId12"/>
    <p:sldId id="271" r:id="rId13"/>
    <p:sldId id="259" r:id="rId14"/>
    <p:sldId id="26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F6AB0C-0082-441D-A647-6BB8BA24F72C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896A1B-3FC0-497E-99BF-D8D5509CA7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Будова і розвиток кісток.</a:t>
            </a:r>
            <a:br>
              <a:rPr lang="uk-UA" dirty="0" smtClean="0"/>
            </a:br>
            <a:r>
              <a:rPr lang="uk-UA" smtClean="0"/>
              <a:t>З’єднання </a:t>
            </a:r>
            <a:r>
              <a:rPr lang="uk-UA" dirty="0" smtClean="0"/>
              <a:t>кісток.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235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Яка </a:t>
            </a:r>
            <a:r>
              <a:rPr lang="ru-RU" b="1" dirty="0" err="1" smtClean="0"/>
              <a:t>будова</a:t>
            </a:r>
            <a:r>
              <a:rPr lang="ru-RU" b="1" dirty="0" smtClean="0"/>
              <a:t> </a:t>
            </a:r>
            <a:r>
              <a:rPr lang="ru-RU" b="1" dirty="0" err="1" smtClean="0"/>
              <a:t>кісток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Розрізняють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довгі</a:t>
            </a:r>
            <a:r>
              <a:rPr lang="ru-RU" sz="1600" dirty="0" smtClean="0"/>
              <a:t> (</a:t>
            </a:r>
            <a:r>
              <a:rPr lang="ru-RU" sz="1600" dirty="0" err="1" smtClean="0"/>
              <a:t>трубчасті</a:t>
            </a:r>
            <a:r>
              <a:rPr lang="ru-RU" sz="1600" dirty="0" smtClean="0"/>
              <a:t>), </a:t>
            </a:r>
            <a:r>
              <a:rPr lang="ru-RU" sz="1600" dirty="0" err="1" smtClean="0"/>
              <a:t>короткі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широкі</a:t>
            </a:r>
            <a:r>
              <a:rPr lang="ru-RU" sz="1600" dirty="0" smtClean="0"/>
              <a:t> (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плескаті</a:t>
            </a:r>
            <a:r>
              <a:rPr lang="ru-RU" sz="1600" dirty="0" smtClean="0"/>
              <a:t>)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. </a:t>
            </a:r>
            <a:r>
              <a:rPr lang="ru-RU" sz="1600" i="1" dirty="0" err="1" smtClean="0"/>
              <a:t>Довгі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або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трубчасті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кістки</a:t>
            </a:r>
            <a:r>
              <a:rPr lang="ru-RU" sz="1600" i="1" dirty="0" smtClean="0"/>
              <a:t> (мал. )</a:t>
            </a:r>
            <a:r>
              <a:rPr lang="ru-RU" sz="1600" dirty="0" smtClean="0"/>
              <a:t>(</a:t>
            </a:r>
            <a:r>
              <a:rPr lang="ru-RU" sz="1600" dirty="0" err="1" smtClean="0"/>
              <a:t>плечова</a:t>
            </a:r>
            <a:r>
              <a:rPr lang="ru-RU" sz="1600" dirty="0" smtClean="0"/>
              <a:t>, </a:t>
            </a:r>
            <a:r>
              <a:rPr lang="ru-RU" sz="1600" dirty="0" err="1" smtClean="0"/>
              <a:t>стегнова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променева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</a:t>
            </a:r>
            <a:r>
              <a:rPr lang="ru-RU" sz="1600" dirty="0" smtClean="0"/>
              <a:t>.) </a:t>
            </a:r>
            <a:r>
              <a:rPr lang="ru-RU" sz="1600" dirty="0" err="1" smtClean="0"/>
              <a:t>всередині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порожнину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заповнена</a:t>
            </a:r>
            <a:r>
              <a:rPr lang="ru-RU" sz="1600" dirty="0" smtClean="0"/>
              <a:t> </a:t>
            </a:r>
            <a:r>
              <a:rPr lang="ru-RU" sz="1600" i="1" dirty="0" err="1" smtClean="0"/>
              <a:t>жовтим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кістковим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мозком</a:t>
            </a:r>
            <a:r>
              <a:rPr lang="ru-RU" sz="1600" i="1" dirty="0" smtClean="0"/>
              <a:t> (мал. ), </a:t>
            </a:r>
            <a:r>
              <a:rPr lang="ru-RU" sz="1600" i="1" dirty="0" err="1" smtClean="0"/>
              <a:t>багатою</a:t>
            </a:r>
            <a:r>
              <a:rPr lang="ru-RU" sz="1600" i="1" dirty="0" smtClean="0"/>
              <a:t> на жир </a:t>
            </a:r>
            <a:r>
              <a:rPr lang="ru-RU" sz="1600" i="1" dirty="0" err="1" smtClean="0"/>
              <a:t>пухкою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сполучною</a:t>
            </a:r>
            <a:r>
              <a:rPr lang="ru-RU" sz="1600" dirty="0" err="1" smtClean="0"/>
              <a:t>тканиною</a:t>
            </a:r>
            <a:r>
              <a:rPr lang="ru-RU" sz="1600" dirty="0" smtClean="0"/>
              <a:t>. </a:t>
            </a:r>
            <a:r>
              <a:rPr lang="ru-RU" sz="1600" dirty="0" err="1" smtClean="0"/>
              <a:t>Трубчаста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кісток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 err="1" smtClean="0"/>
              <a:t>їхню</a:t>
            </a:r>
            <a:r>
              <a:rPr lang="ru-RU" sz="1600" dirty="0" smtClean="0"/>
              <a:t> </a:t>
            </a:r>
            <a:r>
              <a:rPr lang="ru-RU" sz="1600" dirty="0" err="1" smtClean="0"/>
              <a:t>міцність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легкість</a:t>
            </a:r>
            <a:r>
              <a:rPr lang="ru-RU" sz="16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6357982" cy="48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1857364"/>
            <a:ext cx="4786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головка</a:t>
            </a:r>
          </a:p>
          <a:p>
            <a:r>
              <a:rPr lang="ru-RU" sz="1400" b="1" dirty="0" err="1" smtClean="0"/>
              <a:t>кістки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 rot="16840352">
            <a:off x="567101" y="3564873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/>
              <a:t>довга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кістка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5720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 smtClean="0"/>
              <a:t>тіло</a:t>
            </a:r>
            <a:endParaRPr lang="ru-RU" sz="1400" b="1" dirty="0" smtClean="0"/>
          </a:p>
          <a:p>
            <a:r>
              <a:rPr lang="ru-RU" sz="1400" b="1" dirty="0" err="1" smtClean="0"/>
              <a:t>кістки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2786058"/>
            <a:ext cx="1399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/>
              <a:t>короткі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кістки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857496"/>
            <a:ext cx="1417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широка </a:t>
            </a:r>
            <a:r>
              <a:rPr lang="ru-RU" sz="1400" b="1" dirty="0" err="1" smtClean="0"/>
              <a:t>кістка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5572140"/>
            <a:ext cx="2363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Різна</a:t>
            </a:r>
            <a:r>
              <a:rPr lang="ru-RU" b="1" dirty="0" smtClean="0"/>
              <a:t> форма </a:t>
            </a:r>
            <a:r>
              <a:rPr lang="ru-RU" b="1" dirty="0" err="1" smtClean="0"/>
              <a:t>кісток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78097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4291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ФОРМИ КІСТОК</a:t>
            </a:r>
          </a:p>
          <a:p>
            <a:endParaRPr lang="ru-RU" dirty="0" smtClean="0"/>
          </a:p>
          <a:p>
            <a:r>
              <a:rPr lang="ru-RU" dirty="0" smtClean="0"/>
              <a:t>1 — </a:t>
            </a:r>
            <a:r>
              <a:rPr lang="ru-RU" dirty="0" err="1" smtClean="0"/>
              <a:t>довга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r>
              <a:rPr lang="ru-RU" dirty="0" smtClean="0"/>
              <a:t> (</a:t>
            </a:r>
            <a:r>
              <a:rPr lang="ru-RU" dirty="0" err="1" smtClean="0"/>
              <a:t>стегнова</a:t>
            </a:r>
            <a:r>
              <a:rPr lang="ru-RU" dirty="0" smtClean="0"/>
              <a:t>); 2 — плоска </a:t>
            </a:r>
            <a:r>
              <a:rPr lang="ru-RU" dirty="0" err="1" smtClean="0"/>
              <a:t>кістка</a:t>
            </a:r>
            <a:r>
              <a:rPr lang="ru-RU" dirty="0" smtClean="0"/>
              <a:t> (</a:t>
            </a:r>
            <a:r>
              <a:rPr lang="ru-RU" dirty="0" err="1" smtClean="0"/>
              <a:t>тім’яна</a:t>
            </a:r>
            <a:r>
              <a:rPr lang="ru-RU" dirty="0" smtClean="0"/>
              <a:t>); 3 — </a:t>
            </a:r>
            <a:r>
              <a:rPr lang="ru-RU" dirty="0" err="1" smtClean="0"/>
              <a:t>сесамоподібна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r>
              <a:rPr lang="ru-RU" dirty="0" smtClean="0"/>
              <a:t> (</a:t>
            </a:r>
            <a:r>
              <a:rPr lang="ru-RU" dirty="0" err="1" smtClean="0"/>
              <a:t>колінна</a:t>
            </a:r>
            <a:r>
              <a:rPr lang="ru-RU" dirty="0" smtClean="0"/>
              <a:t> чашечка); 4 — коротка </a:t>
            </a:r>
            <a:r>
              <a:rPr lang="ru-RU" dirty="0" err="1" smtClean="0"/>
              <a:t>кістка</a:t>
            </a:r>
            <a:r>
              <a:rPr lang="ru-RU" dirty="0" smtClean="0"/>
              <a:t> (</a:t>
            </a:r>
            <a:r>
              <a:rPr lang="ru-RU" dirty="0" err="1" smtClean="0"/>
              <a:t>надп’яткова</a:t>
            </a:r>
            <a:r>
              <a:rPr lang="ru-RU" dirty="0" smtClean="0"/>
              <a:t>); 5 — неправильна </a:t>
            </a:r>
            <a:r>
              <a:rPr lang="ru-RU" dirty="0" err="1" smtClean="0"/>
              <a:t>кістка</a:t>
            </a:r>
            <a:r>
              <a:rPr lang="ru-RU" dirty="0" smtClean="0"/>
              <a:t> (</a:t>
            </a:r>
            <a:r>
              <a:rPr lang="ru-RU" dirty="0" err="1" smtClean="0"/>
              <a:t>клиноподібна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2"/>
            <a:ext cx="45005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 </a:t>
            </a:r>
            <a:r>
              <a:rPr lang="ru-RU" dirty="0" err="1" smtClean="0"/>
              <a:t>зумовлені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.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важелів</a:t>
            </a:r>
            <a:r>
              <a:rPr lang="ru-RU" dirty="0" smtClean="0"/>
              <a:t>,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містками</a:t>
            </a:r>
            <a:r>
              <a:rPr lang="ru-RU" dirty="0" smtClean="0"/>
              <a:t>, </a:t>
            </a:r>
            <a:r>
              <a:rPr lang="ru-RU" dirty="0" err="1" smtClean="0"/>
              <a:t>плоскі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 —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захисні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.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округлі</a:t>
            </a:r>
            <a:r>
              <a:rPr lang="ru-RU" dirty="0" smtClean="0"/>
              <a:t> </a:t>
            </a:r>
            <a:r>
              <a:rPr lang="ru-RU" dirty="0" err="1" smtClean="0"/>
              <a:t>сесамоподібні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в </a:t>
            </a:r>
            <a:r>
              <a:rPr lang="ru-RU" dirty="0" err="1" smtClean="0"/>
              <a:t>товщі</a:t>
            </a:r>
            <a:r>
              <a:rPr lang="ru-RU" dirty="0" smtClean="0"/>
              <a:t> </a:t>
            </a:r>
            <a:r>
              <a:rPr lang="ru-RU" dirty="0" err="1" smtClean="0"/>
              <a:t>сухожилків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суглобових</a:t>
            </a:r>
            <a:r>
              <a:rPr lang="ru-RU" dirty="0" smtClean="0"/>
              <a:t> капсул. До </a:t>
            </a:r>
            <a:r>
              <a:rPr lang="ru-RU" dirty="0" err="1" smtClean="0"/>
              <a:t>неправильних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 належать </a:t>
            </a:r>
            <a:r>
              <a:rPr lang="ru-RU" dirty="0" err="1" smtClean="0"/>
              <a:t>клубова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r>
              <a:rPr lang="ru-RU" dirty="0" smtClean="0"/>
              <a:t>, </a:t>
            </a:r>
            <a:r>
              <a:rPr lang="ru-RU" dirty="0" err="1" smtClean="0"/>
              <a:t>хребці</a:t>
            </a:r>
            <a:r>
              <a:rPr lang="ru-RU" dirty="0" smtClean="0"/>
              <a:t> та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 черепа.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786314" cy="6500834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Зверху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кістка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вкрита</a:t>
            </a:r>
            <a:r>
              <a:rPr lang="ru-RU" sz="1600" dirty="0" smtClean="0">
                <a:solidFill>
                  <a:schemeClr val="tx1"/>
                </a:solidFill>
              </a:rPr>
              <a:t> тонкою </a:t>
            </a:r>
            <a:r>
              <a:rPr lang="ru-RU" sz="1600" dirty="0" err="1" smtClean="0">
                <a:solidFill>
                  <a:schemeClr val="tx1"/>
                </a:solidFill>
              </a:rPr>
              <a:t>сполучнотканинною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оболонкою</a:t>
            </a:r>
            <a:r>
              <a:rPr lang="ru-RU" sz="1600" dirty="0" smtClean="0">
                <a:solidFill>
                  <a:schemeClr val="tx1"/>
                </a:solidFill>
              </a:rPr>
              <a:t> – </a:t>
            </a:r>
            <a:r>
              <a:rPr lang="ru-RU" sz="1600" b="1" dirty="0" err="1" smtClean="0">
                <a:solidFill>
                  <a:schemeClr val="tx1"/>
                </a:solidFill>
              </a:rPr>
              <a:t>окістям</a:t>
            </a:r>
            <a:r>
              <a:rPr lang="ru-RU" sz="1600" b="1" dirty="0" smtClean="0">
                <a:solidFill>
                  <a:schemeClr val="tx1"/>
                </a:solidFill>
              </a:rPr>
              <a:t>, за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dirty="0" err="1" smtClean="0">
                <a:solidFill>
                  <a:schemeClr val="tx1"/>
                </a:solidFill>
              </a:rPr>
              <a:t>яким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розташована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власне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стінка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трубчастої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кістки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що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побудована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щільної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кісткової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тканини</a:t>
            </a:r>
            <a:r>
              <a:rPr lang="ru-RU" sz="1600" dirty="0" smtClean="0">
                <a:solidFill>
                  <a:schemeClr val="tx1"/>
                </a:solidFill>
              </a:rPr>
              <a:t>, так </a:t>
            </a:r>
            <a:r>
              <a:rPr lang="ru-RU" sz="1600" dirty="0" err="1" smtClean="0">
                <a:solidFill>
                  <a:schemeClr val="tx1"/>
                </a:solidFill>
              </a:rPr>
              <a:t>званої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компактної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речовини</a:t>
            </a:r>
            <a:r>
              <a:rPr lang="ru-RU" sz="1600" b="1" i="1" dirty="0" smtClean="0">
                <a:solidFill>
                  <a:schemeClr val="tx1"/>
                </a:solidFill>
              </a:rPr>
              <a:t>. Основною структурною </a:t>
            </a:r>
            <a:r>
              <a:rPr lang="ru-RU" sz="1600" dirty="0" err="1" smtClean="0">
                <a:solidFill>
                  <a:schemeClr val="tx1"/>
                </a:solidFill>
              </a:rPr>
              <a:t>одиницею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компактної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речовини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є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остеон, </a:t>
            </a:r>
            <a:r>
              <a:rPr lang="ru-RU" sz="1600" i="1" dirty="0" err="1" smtClean="0">
                <a:solidFill>
                  <a:schemeClr val="tx1"/>
                </a:solidFill>
              </a:rPr>
              <a:t>що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складається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з</a:t>
            </a:r>
            <a:r>
              <a:rPr lang="ru-RU" sz="1600" i="1" dirty="0" smtClean="0">
                <a:solidFill>
                  <a:schemeClr val="tx1"/>
                </a:solidFill>
              </a:rPr>
              <a:t> 5–20 концентрич</a:t>
            </a:r>
            <a:r>
              <a:rPr lang="ru-RU" sz="1600" dirty="0" smtClean="0">
                <a:solidFill>
                  <a:schemeClr val="tx1"/>
                </a:solidFill>
              </a:rPr>
              <a:t>но </a:t>
            </a:r>
            <a:r>
              <a:rPr lang="ru-RU" sz="1600" dirty="0" err="1" smtClean="0">
                <a:solidFill>
                  <a:schemeClr val="tx1"/>
                </a:solidFill>
              </a:rPr>
              <a:t>розташованих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кісткових</a:t>
            </a:r>
            <a:r>
              <a:rPr lang="ru-RU" sz="1600" dirty="0" smtClean="0">
                <a:solidFill>
                  <a:schemeClr val="tx1"/>
                </a:solidFill>
              </a:rPr>
              <a:t> пластинок. У </a:t>
            </a:r>
            <a:r>
              <a:rPr lang="ru-RU" sz="1600" dirty="0" err="1" smtClean="0">
                <a:solidFill>
                  <a:schemeClr val="tx1"/>
                </a:solidFill>
              </a:rPr>
              <a:t>центрі</a:t>
            </a:r>
            <a:r>
              <a:rPr lang="ru-RU" sz="1600" dirty="0" smtClean="0">
                <a:solidFill>
                  <a:schemeClr val="tx1"/>
                </a:solidFill>
              </a:rPr>
              <a:t> остеона </a:t>
            </a:r>
            <a:r>
              <a:rPr lang="ru-RU" sz="1600" dirty="0" err="1" smtClean="0">
                <a:solidFill>
                  <a:schemeClr val="tx1"/>
                </a:solidFill>
              </a:rPr>
              <a:t>є</a:t>
            </a:r>
            <a:r>
              <a:rPr lang="ru-RU" sz="1600" dirty="0" smtClean="0">
                <a:solidFill>
                  <a:schemeClr val="tx1"/>
                </a:solidFill>
              </a:rPr>
              <a:t> канал, через </a:t>
            </a:r>
            <a:r>
              <a:rPr lang="ru-RU" sz="1600" dirty="0" err="1" smtClean="0">
                <a:solidFill>
                  <a:schemeClr val="tx1"/>
                </a:solidFill>
              </a:rPr>
              <a:t>який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проходять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кровоносні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судини.На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кінцях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трубчастих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кісток</a:t>
            </a:r>
            <a:r>
              <a:rPr lang="ru-RU" sz="1600" b="1" dirty="0" smtClean="0">
                <a:solidFill>
                  <a:schemeClr val="tx1"/>
                </a:solidFill>
              </a:rPr>
              <a:t> компактна </a:t>
            </a:r>
            <a:r>
              <a:rPr lang="ru-RU" sz="1600" b="1" dirty="0" err="1" smtClean="0">
                <a:solidFill>
                  <a:schemeClr val="tx1"/>
                </a:solidFill>
              </a:rPr>
              <a:t>речовина</a:t>
            </a:r>
            <a:r>
              <a:rPr lang="ru-RU" sz="1600" b="1" dirty="0" smtClean="0">
                <a:solidFill>
                  <a:schemeClr val="tx1"/>
                </a:solidFill>
              </a:rPr>
              <a:t> переходить у </a:t>
            </a:r>
            <a:r>
              <a:rPr lang="ru-RU" sz="1600" b="1" dirty="0" err="1" smtClean="0">
                <a:solidFill>
                  <a:schemeClr val="tx1"/>
                </a:solidFill>
              </a:rPr>
              <a:t>пористу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кісткову</a:t>
            </a:r>
            <a:r>
              <a:rPr lang="ru-RU" sz="1600" b="1" dirty="0" smtClean="0">
                <a:solidFill>
                  <a:schemeClr val="tx1"/>
                </a:solidFill>
              </a:rPr>
              <a:t> тканину –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губчасту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речовину</a:t>
            </a:r>
            <a:r>
              <a:rPr lang="ru-RU" sz="1600" b="1" i="1" dirty="0" smtClean="0">
                <a:solidFill>
                  <a:schemeClr val="tx1"/>
                </a:solidFill>
              </a:rPr>
              <a:t>, яка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утворює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потовщення</a:t>
            </a:r>
            <a:r>
              <a:rPr lang="ru-RU" sz="1600" b="1" i="1" dirty="0" smtClean="0">
                <a:solidFill>
                  <a:schemeClr val="tx1"/>
                </a:solidFill>
              </a:rPr>
              <a:t> – головку.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dirty="0" err="1" smtClean="0">
                <a:solidFill>
                  <a:schemeClr val="tx1"/>
                </a:solidFill>
              </a:rPr>
              <a:t>Кісткові</a:t>
            </a:r>
            <a:r>
              <a:rPr lang="ru-RU" sz="1600" b="1" dirty="0" smtClean="0">
                <a:solidFill>
                  <a:schemeClr val="tx1"/>
                </a:solidFill>
              </a:rPr>
              <a:t> пластинки </a:t>
            </a:r>
            <a:r>
              <a:rPr lang="ru-RU" sz="1600" b="1" dirty="0" err="1" smtClean="0">
                <a:solidFill>
                  <a:schemeClr val="tx1"/>
                </a:solidFill>
              </a:rPr>
              <a:t>губчастої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речовини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розташовані</a:t>
            </a:r>
            <a:r>
              <a:rPr lang="ru-RU" sz="1600" dirty="0" smtClean="0">
                <a:solidFill>
                  <a:schemeClr val="tx1"/>
                </a:solidFill>
              </a:rPr>
              <a:t> в тих </a:t>
            </a:r>
            <a:r>
              <a:rPr lang="ru-RU" sz="1600" dirty="0" err="1" smtClean="0">
                <a:solidFill>
                  <a:schemeClr val="tx1"/>
                </a:solidFill>
              </a:rPr>
              <a:t>напрямках</a:t>
            </a:r>
            <a:r>
              <a:rPr lang="ru-RU" sz="1600" dirty="0" smtClean="0">
                <a:solidFill>
                  <a:schemeClr val="tx1"/>
                </a:solidFill>
              </a:rPr>
              <a:t>, у </a:t>
            </a:r>
            <a:r>
              <a:rPr lang="ru-RU" sz="1600" dirty="0" err="1" smtClean="0">
                <a:solidFill>
                  <a:schemeClr val="tx1"/>
                </a:solidFill>
              </a:rPr>
              <a:t>яких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кістки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зазнають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найбільшого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розтягу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або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стиснення</a:t>
            </a:r>
            <a:r>
              <a:rPr lang="ru-RU" sz="1600" dirty="0" smtClean="0">
                <a:solidFill>
                  <a:schemeClr val="tx1"/>
                </a:solidFill>
              </a:rPr>
              <a:t>. У </a:t>
            </a:r>
            <a:r>
              <a:rPr lang="ru-RU" sz="1600" dirty="0" err="1" smtClean="0">
                <a:solidFill>
                  <a:schemeClr val="tx1"/>
                </a:solidFill>
              </a:rPr>
              <a:t>проміжках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між</a:t>
            </a:r>
            <a:r>
              <a:rPr lang="ru-RU" sz="1600" dirty="0" smtClean="0">
                <a:solidFill>
                  <a:schemeClr val="tx1"/>
                </a:solidFill>
              </a:rPr>
              <a:t> пластинками </a:t>
            </a:r>
            <a:r>
              <a:rPr lang="ru-RU" sz="1600" dirty="0" err="1" smtClean="0">
                <a:solidFill>
                  <a:schemeClr val="tx1"/>
                </a:solidFill>
              </a:rPr>
              <a:t>губчастої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речовини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міститься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червоний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кістковий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мозок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До </a:t>
            </a:r>
            <a:r>
              <a:rPr lang="ru-RU" sz="1600" b="1" dirty="0" err="1" smtClean="0">
                <a:solidFill>
                  <a:schemeClr val="tx1"/>
                </a:solidFill>
              </a:rPr>
              <a:t>його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складу </a:t>
            </a:r>
            <a:r>
              <a:rPr lang="ru-RU" sz="1600" dirty="0" err="1" smtClean="0">
                <a:solidFill>
                  <a:schemeClr val="tx1"/>
                </a:solidFill>
              </a:rPr>
              <a:t>входять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стовбурові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кровотворні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клітини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яких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починають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розвиватися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всі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форми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клітин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крові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i="1" dirty="0" err="1" smtClean="0">
                <a:solidFill>
                  <a:schemeClr val="tx1"/>
                </a:solidFill>
              </a:rPr>
              <a:t>Короткі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кістки</a:t>
            </a:r>
            <a:r>
              <a:rPr lang="ru-RU" sz="1600" i="1" dirty="0" smtClean="0">
                <a:solidFill>
                  <a:schemeClr val="tx1"/>
                </a:solidFill>
              </a:rPr>
              <a:t> (</a:t>
            </a:r>
            <a:r>
              <a:rPr lang="ru-RU" sz="1600" i="1" dirty="0" err="1" smtClean="0">
                <a:solidFill>
                  <a:schemeClr val="tx1"/>
                </a:solidFill>
              </a:rPr>
              <a:t>зап’ястка</a:t>
            </a:r>
            <a:r>
              <a:rPr lang="ru-RU" sz="1600" i="1" dirty="0" smtClean="0">
                <a:solidFill>
                  <a:schemeClr val="tx1"/>
                </a:solidFill>
              </a:rPr>
              <a:t>, плесни, </a:t>
            </a:r>
            <a:r>
              <a:rPr lang="ru-RU" sz="1600" i="1" dirty="0" err="1" smtClean="0">
                <a:solidFill>
                  <a:schemeClr val="tx1"/>
                </a:solidFill>
              </a:rPr>
              <a:t>хребці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тощо</a:t>
            </a:r>
            <a:r>
              <a:rPr lang="ru-RU" sz="1600" i="1" dirty="0" smtClean="0">
                <a:solidFill>
                  <a:schemeClr val="tx1"/>
                </a:solidFill>
              </a:rPr>
              <a:t>) та </a:t>
            </a:r>
            <a:r>
              <a:rPr lang="ru-RU" sz="1600" i="1" dirty="0" err="1" smtClean="0">
                <a:solidFill>
                  <a:schemeClr val="tx1"/>
                </a:solidFill>
              </a:rPr>
              <a:t>широкі</a:t>
            </a:r>
            <a:r>
              <a:rPr lang="ru-RU" sz="1600" i="1" dirty="0" smtClean="0">
                <a:solidFill>
                  <a:schemeClr val="tx1"/>
                </a:solidFill>
              </a:rPr>
              <a:t> (мал. ) (лопатка,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dirty="0" err="1" smtClean="0">
                <a:solidFill>
                  <a:schemeClr val="tx1"/>
                </a:solidFill>
              </a:rPr>
              <a:t>тазові</a:t>
            </a:r>
            <a:r>
              <a:rPr lang="ru-RU" sz="1600" dirty="0" smtClean="0">
                <a:solidFill>
                  <a:schemeClr val="tx1"/>
                </a:solidFill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</a:rPr>
              <a:t>ін</a:t>
            </a:r>
            <a:r>
              <a:rPr lang="ru-RU" sz="1600" dirty="0" smtClean="0">
                <a:solidFill>
                  <a:schemeClr val="tx1"/>
                </a:solidFill>
              </a:rPr>
              <a:t>.) </a:t>
            </a:r>
            <a:r>
              <a:rPr lang="ru-RU" sz="1600" dirty="0" err="1" smtClean="0">
                <a:solidFill>
                  <a:schemeClr val="tx1"/>
                </a:solidFill>
              </a:rPr>
              <a:t>побудовані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переважно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губчастої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речовини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3357586" cy="630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>
            <a:stCxn id="13" idx="1"/>
          </p:cNvCxnSpPr>
          <p:nvPr/>
        </p:nvCxnSpPr>
        <p:spPr>
          <a:xfrm rot="10800000" flipV="1">
            <a:off x="6286512" y="604516"/>
            <a:ext cx="428628" cy="1812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5500694" y="2000240"/>
            <a:ext cx="1143008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5929322" y="2714620"/>
            <a:ext cx="571504" cy="142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5857884" y="3571876"/>
            <a:ext cx="785818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6572264" y="4429132"/>
            <a:ext cx="714380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715140" y="142852"/>
            <a:ext cx="2428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Червоний</a:t>
            </a:r>
            <a:r>
              <a:rPr lang="ru-RU" b="1" dirty="0" smtClean="0"/>
              <a:t> </a:t>
            </a:r>
            <a:r>
              <a:rPr lang="ru-RU" b="1" dirty="0" err="1" smtClean="0"/>
              <a:t>кістковий</a:t>
            </a:r>
            <a:endParaRPr lang="ru-RU" b="1" dirty="0" smtClean="0"/>
          </a:p>
          <a:p>
            <a:r>
              <a:rPr lang="ru-RU" b="1" dirty="0" err="1" smtClean="0"/>
              <a:t>мозок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1714488"/>
            <a:ext cx="242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Губчаста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25003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Компактна  </a:t>
            </a:r>
            <a:r>
              <a:rPr lang="ru-RU" b="1" dirty="0" err="1" smtClean="0"/>
              <a:t>речовина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3143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Жовтий</a:t>
            </a:r>
            <a:r>
              <a:rPr lang="ru-RU" b="1" dirty="0" smtClean="0"/>
              <a:t> </a:t>
            </a:r>
            <a:r>
              <a:rPr lang="ru-RU" b="1" dirty="0" err="1" smtClean="0"/>
              <a:t>кістковий</a:t>
            </a:r>
            <a:endParaRPr lang="ru-RU" b="1" dirty="0" smtClean="0"/>
          </a:p>
          <a:p>
            <a:r>
              <a:rPr lang="ru-RU" b="1" dirty="0" err="1" smtClean="0"/>
              <a:t>мозок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358082" y="4143380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Окістя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5788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Внутрішня</a:t>
            </a:r>
            <a:r>
              <a:rPr lang="ru-RU" b="1" dirty="0" smtClean="0"/>
              <a:t> </a:t>
            </a:r>
            <a:r>
              <a:rPr lang="ru-RU" b="1" dirty="0" err="1" smtClean="0"/>
              <a:t>будова</a:t>
            </a:r>
            <a:endParaRPr lang="ru-RU" b="1" dirty="0" smtClean="0"/>
          </a:p>
          <a:p>
            <a:r>
              <a:rPr lang="ru-RU" b="1" dirty="0" err="1" smtClean="0"/>
              <a:t>трубчастої</a:t>
            </a:r>
            <a:r>
              <a:rPr lang="ru-RU" b="1" dirty="0" smtClean="0"/>
              <a:t> </a:t>
            </a:r>
            <a:r>
              <a:rPr lang="ru-RU" b="1" dirty="0" err="1" smtClean="0"/>
              <a:t>кістки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72518" cy="5411807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</a:t>
            </a:r>
            <a:r>
              <a:rPr lang="ru-RU" sz="1800" dirty="0" err="1" smtClean="0"/>
              <a:t>міру</a:t>
            </a:r>
            <a:r>
              <a:rPr lang="ru-RU" sz="1800" dirty="0" smtClean="0"/>
              <a:t> росту </a:t>
            </a:r>
            <a:r>
              <a:rPr lang="ru-RU" sz="1800" dirty="0" err="1" smtClean="0"/>
              <a:t>змінюються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розміри</a:t>
            </a:r>
            <a:r>
              <a:rPr lang="ru-RU" sz="1800" dirty="0" smtClean="0"/>
              <a:t>, форма, </a:t>
            </a:r>
            <a:r>
              <a:rPr lang="ru-RU" sz="1800" dirty="0" err="1" smtClean="0"/>
              <a:t>анатомічний</a:t>
            </a:r>
            <a:r>
              <a:rPr lang="ru-RU" sz="1800" dirty="0" smtClean="0"/>
              <a:t> склад та </a:t>
            </a:r>
            <a:r>
              <a:rPr lang="ru-RU" sz="1800" dirty="0" err="1" smtClean="0"/>
              <a:t>механічні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властивості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кісток</a:t>
            </a:r>
            <a:r>
              <a:rPr lang="ru-RU" sz="1800" dirty="0" smtClean="0"/>
              <a:t>. У </a:t>
            </a:r>
            <a:r>
              <a:rPr lang="ru-RU" sz="1800" dirty="0" err="1" smtClean="0"/>
              <a:t>новонародженої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дитини</a:t>
            </a:r>
            <a:r>
              <a:rPr lang="ru-RU" sz="1800" dirty="0" smtClean="0"/>
              <a:t> скелет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хрящів</a:t>
            </a:r>
            <a:r>
              <a:rPr lang="ru-RU" sz="1800" dirty="0" smtClean="0"/>
              <a:t>. </a:t>
            </a:r>
            <a:r>
              <a:rPr lang="ru-RU" sz="1800" dirty="0" err="1" smtClean="0"/>
              <a:t>Кістки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зв’язки</a:t>
            </a:r>
            <a:r>
              <a:rPr lang="ru-RU" sz="1800" dirty="0" smtClean="0"/>
              <a:t>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гнучкіші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еластичніші</a:t>
            </a:r>
            <a:r>
              <a:rPr lang="ru-RU" sz="1800" dirty="0" smtClean="0"/>
              <a:t>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у </a:t>
            </a:r>
            <a:r>
              <a:rPr lang="ru-RU" sz="1800" dirty="0" err="1" smtClean="0"/>
              <a:t>дорослих</a:t>
            </a:r>
            <a:r>
              <a:rPr lang="ru-RU" sz="1800" dirty="0" smtClean="0"/>
              <a:t>, тому в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значно</a:t>
            </a:r>
            <a:r>
              <a:rPr lang="ru-RU" sz="1800" dirty="0" smtClean="0"/>
              <a:t> </a:t>
            </a:r>
            <a:r>
              <a:rPr lang="ru-RU" sz="1800" dirty="0" err="1" smtClean="0"/>
              <a:t>рідше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трапляються</a:t>
            </a:r>
            <a:r>
              <a:rPr lang="ru-RU" sz="1800" dirty="0" smtClean="0"/>
              <a:t> переломи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вивихи</a:t>
            </a:r>
            <a:r>
              <a:rPr lang="ru-RU" sz="1800" dirty="0" smtClean="0"/>
              <a:t> </a:t>
            </a:r>
            <a:r>
              <a:rPr lang="ru-RU" sz="1800" dirty="0" err="1" smtClean="0"/>
              <a:t>кісток</a:t>
            </a:r>
            <a:r>
              <a:rPr lang="ru-RU" sz="1800" dirty="0" smtClean="0"/>
              <a:t>. </a:t>
            </a:r>
            <a:r>
              <a:rPr lang="ru-RU" sz="1800" dirty="0" err="1" smtClean="0"/>
              <a:t>Однак</a:t>
            </a:r>
            <a:r>
              <a:rPr lang="ru-RU" sz="1800" dirty="0" smtClean="0"/>
              <a:t> </a:t>
            </a:r>
            <a:r>
              <a:rPr lang="ru-RU" sz="1800" dirty="0" err="1" smtClean="0"/>
              <a:t>такі</a:t>
            </a:r>
            <a:r>
              <a:rPr lang="ru-RU" sz="1800" dirty="0" smtClean="0"/>
              <a:t> </a:t>
            </a:r>
            <a:r>
              <a:rPr lang="ru-RU" sz="1800" dirty="0" err="1" smtClean="0"/>
              <a:t>кістки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швидко</a:t>
            </a:r>
            <a:r>
              <a:rPr lang="ru-RU" sz="1800" dirty="0" smtClean="0"/>
              <a:t> </a:t>
            </a:r>
            <a:r>
              <a:rPr lang="ru-RU" sz="1800" dirty="0" err="1" smtClean="0"/>
              <a:t>деформуються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легко </a:t>
            </a:r>
            <a:r>
              <a:rPr lang="ru-RU" sz="1800" dirty="0" err="1" smtClean="0"/>
              <a:t>викривляються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набувати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неправильної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впливом</a:t>
            </a:r>
            <a:r>
              <a:rPr lang="ru-RU" sz="1800" dirty="0" smtClean="0"/>
              <a:t> </a:t>
            </a:r>
            <a:r>
              <a:rPr lang="ru-RU" sz="1800" dirty="0" err="1" smtClean="0"/>
              <a:t>тісного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одягу</a:t>
            </a:r>
            <a:r>
              <a:rPr lang="ru-RU" sz="1800" dirty="0" smtClean="0"/>
              <a:t>, </a:t>
            </a:r>
            <a:r>
              <a:rPr lang="ru-RU" sz="1800" dirty="0" err="1" smtClean="0"/>
              <a:t>вузького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взуття</a:t>
            </a:r>
            <a:r>
              <a:rPr lang="ru-RU" sz="1800" dirty="0" smtClean="0"/>
              <a:t>, </a:t>
            </a:r>
            <a:r>
              <a:rPr lang="ru-RU" sz="1800" dirty="0" err="1" smtClean="0"/>
              <a:t>внаслідок</a:t>
            </a:r>
            <a:r>
              <a:rPr lang="ru-RU" sz="1800" dirty="0" smtClean="0"/>
              <a:t> систематичного неправильного </a:t>
            </a:r>
            <a:r>
              <a:rPr lang="ru-RU" sz="1800" dirty="0" err="1" smtClean="0"/>
              <a:t>положення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тіла</a:t>
            </a:r>
            <a:r>
              <a:rPr lang="ru-RU" sz="1800" dirty="0" smtClean="0"/>
              <a:t>. Форма, </a:t>
            </a:r>
            <a:r>
              <a:rPr lang="ru-RU" sz="1800" dirty="0" err="1" smtClean="0"/>
              <a:t>об’єм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міцність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кісток</a:t>
            </a:r>
            <a:r>
              <a:rPr lang="ru-RU" sz="1800" dirty="0" smtClean="0"/>
              <a:t> прямо </a:t>
            </a:r>
            <a:r>
              <a:rPr lang="ru-RU" sz="1800" dirty="0" err="1" smtClean="0"/>
              <a:t>залежать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здоров’я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 в молодому </a:t>
            </a:r>
            <a:r>
              <a:rPr lang="ru-RU" sz="1800" dirty="0" err="1" smtClean="0"/>
              <a:t>віці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Окостеніння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хрящів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упродовж</a:t>
            </a:r>
            <a:r>
              <a:rPr lang="ru-RU" sz="1800" dirty="0" smtClean="0"/>
              <a:t> </a:t>
            </a:r>
            <a:r>
              <a:rPr lang="ru-RU" sz="1800" dirty="0" err="1" smtClean="0"/>
              <a:t>усього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періоду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завершується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віці</a:t>
            </a:r>
            <a:r>
              <a:rPr lang="ru-RU" sz="1800" dirty="0" smtClean="0"/>
              <a:t> 20–24 роки.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2330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Як </a:t>
            </a:r>
            <a:r>
              <a:rPr lang="ru-RU" b="1" dirty="0" err="1" smtClean="0"/>
              <a:t>ростуть</a:t>
            </a:r>
            <a:r>
              <a:rPr lang="ru-RU" b="1" dirty="0" smtClean="0"/>
              <a:t> </a:t>
            </a:r>
            <a:r>
              <a:rPr lang="ru-RU" b="1" dirty="0" err="1" smtClean="0"/>
              <a:t>кістки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38576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071942"/>
            <a:ext cx="1681160" cy="24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3472"/>
            <a:ext cx="4500594" cy="52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500702"/>
            <a:ext cx="87154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Ріст</a:t>
            </a:r>
            <a:r>
              <a:rPr lang="ru-RU" sz="1400" dirty="0" smtClean="0"/>
              <a:t> </a:t>
            </a:r>
            <a:r>
              <a:rPr lang="ru-RU" sz="1400" dirty="0" err="1" smtClean="0"/>
              <a:t>кістки</a:t>
            </a:r>
            <a:endParaRPr lang="ru-RU" sz="1400" dirty="0" smtClean="0"/>
          </a:p>
          <a:p>
            <a:r>
              <a:rPr lang="ru-RU" sz="1400" dirty="0" smtClean="0"/>
              <a:t>1 — </a:t>
            </a:r>
            <a:r>
              <a:rPr lang="ru-RU" sz="1400" dirty="0" err="1" smtClean="0"/>
              <a:t>епіфіз</a:t>
            </a:r>
            <a:r>
              <a:rPr lang="ru-RU" sz="1400" dirty="0" smtClean="0"/>
              <a:t>; 2 — </a:t>
            </a:r>
            <a:r>
              <a:rPr lang="ru-RU" sz="1400" dirty="0" err="1" smtClean="0"/>
              <a:t>діафіз</a:t>
            </a:r>
            <a:r>
              <a:rPr lang="ru-RU" sz="1400" dirty="0" smtClean="0"/>
              <a:t>; 3 —</a:t>
            </a:r>
            <a:r>
              <a:rPr lang="ru-RU" sz="1400" dirty="0" err="1" smtClean="0"/>
              <a:t>кістка</a:t>
            </a:r>
            <a:r>
              <a:rPr lang="ru-RU" sz="1400" dirty="0" smtClean="0"/>
              <a:t>; 4 — хрящ; 5 — </a:t>
            </a:r>
            <a:r>
              <a:rPr lang="ru-RU" sz="1400" dirty="0" err="1" smtClean="0"/>
              <a:t>епіфізарна</a:t>
            </a:r>
            <a:r>
              <a:rPr lang="ru-RU" sz="1400" dirty="0" smtClean="0"/>
              <a:t> пластинка; 6 — </a:t>
            </a:r>
            <a:r>
              <a:rPr lang="ru-RU" sz="1400" dirty="0" err="1" smtClean="0"/>
              <a:t>окостеніння</a:t>
            </a:r>
            <a:r>
              <a:rPr lang="ru-RU" sz="1400" dirty="0" smtClean="0"/>
              <a:t> хряща; 7 — </a:t>
            </a:r>
            <a:r>
              <a:rPr lang="ru-RU" sz="1400" dirty="0" err="1" smtClean="0"/>
              <a:t>кістково-мозкова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порожнина</a:t>
            </a:r>
            <a:r>
              <a:rPr lang="ru-RU" sz="1400" dirty="0" smtClean="0"/>
              <a:t>; 8 — </a:t>
            </a:r>
            <a:r>
              <a:rPr lang="ru-RU" sz="1400" dirty="0" err="1" smtClean="0"/>
              <a:t>вторинні</a:t>
            </a:r>
            <a:r>
              <a:rPr lang="ru-RU" sz="1400" dirty="0" smtClean="0"/>
              <a:t> </a:t>
            </a:r>
            <a:r>
              <a:rPr lang="ru-RU" sz="1400" dirty="0" err="1" smtClean="0"/>
              <a:t>центри</a:t>
            </a:r>
            <a:r>
              <a:rPr lang="ru-RU" sz="1400" dirty="0" smtClean="0"/>
              <a:t> </a:t>
            </a:r>
            <a:r>
              <a:rPr lang="ru-RU" sz="1400" dirty="0" err="1" smtClean="0"/>
              <a:t>окостеніння</a:t>
            </a:r>
            <a:r>
              <a:rPr lang="ru-RU" sz="1400" dirty="0" smtClean="0"/>
              <a:t>; 9 — </a:t>
            </a:r>
            <a:r>
              <a:rPr lang="ru-RU" sz="1400" dirty="0" err="1" smtClean="0"/>
              <a:t>артерія</a:t>
            </a:r>
            <a:r>
              <a:rPr lang="ru-RU" sz="1400" dirty="0" smtClean="0"/>
              <a:t>; 10 — </a:t>
            </a:r>
            <a:r>
              <a:rPr lang="ru-RU" sz="1400" dirty="0" err="1" smtClean="0"/>
              <a:t>вторинний</a:t>
            </a:r>
            <a:r>
              <a:rPr lang="ru-RU" sz="1400" dirty="0" smtClean="0"/>
              <a:t> центр </a:t>
            </a:r>
            <a:r>
              <a:rPr lang="ru-RU" sz="1400" dirty="0" err="1" smtClean="0"/>
              <a:t>окостеніння</a:t>
            </a:r>
            <a:r>
              <a:rPr lang="ru-RU" sz="1400" dirty="0" smtClean="0"/>
              <a:t>; 11 — </a:t>
            </a:r>
            <a:r>
              <a:rPr lang="ru-RU" sz="1400" dirty="0" err="1" smtClean="0"/>
              <a:t>окістя</a:t>
            </a:r>
            <a:r>
              <a:rPr lang="ru-RU" sz="1400" dirty="0" smtClean="0"/>
              <a:t>; 12 — </a:t>
            </a:r>
            <a:r>
              <a:rPr lang="ru-RU" sz="1400" dirty="0" err="1" smtClean="0"/>
              <a:t>епіфізарна</a:t>
            </a:r>
            <a:r>
              <a:rPr lang="ru-RU" sz="1400" dirty="0" smtClean="0"/>
              <a:t> </a:t>
            </a:r>
            <a:r>
              <a:rPr lang="ru-RU" sz="1400" dirty="0" err="1" smtClean="0"/>
              <a:t>лінія</a:t>
            </a:r>
            <a:r>
              <a:rPr lang="ru-RU" sz="1400" dirty="0" smtClean="0"/>
              <a:t>; 13 — </a:t>
            </a:r>
            <a:r>
              <a:rPr lang="ru-RU" sz="1400" dirty="0" err="1" smtClean="0"/>
              <a:t>кістково-мозкова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порожнина</a:t>
            </a:r>
            <a:r>
              <a:rPr lang="ru-RU" sz="1400" dirty="0" smtClean="0"/>
              <a:t>; 14 — </a:t>
            </a:r>
            <a:r>
              <a:rPr lang="ru-RU" sz="1400" dirty="0" err="1" smtClean="0"/>
              <a:t>артерія</a:t>
            </a:r>
            <a:r>
              <a:rPr lang="ru-RU" sz="1400" dirty="0" smtClean="0"/>
              <a:t>; 15 — </a:t>
            </a:r>
            <a:r>
              <a:rPr lang="ru-RU" sz="1400" dirty="0" err="1" smtClean="0"/>
              <a:t>суглобовий</a:t>
            </a:r>
            <a:r>
              <a:rPr lang="ru-RU" sz="1400" dirty="0" smtClean="0"/>
              <a:t> хрящ.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28604"/>
            <a:ext cx="3143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b="1" i="1" dirty="0" err="1" smtClean="0"/>
              <a:t>довжину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кістки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ростуть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рахунок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поділу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клітин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хрящової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тканини</a:t>
            </a:r>
            <a:r>
              <a:rPr lang="ru-RU" b="1" i="1" dirty="0" smtClean="0"/>
              <a:t>, </a:t>
            </a:r>
            <a:r>
              <a:rPr lang="ru-RU" i="1" dirty="0" err="1" smtClean="0"/>
              <a:t>розта</a:t>
            </a:r>
            <a:r>
              <a:rPr lang="ru-RU" dirty="0" err="1" smtClean="0"/>
              <a:t>шованої</a:t>
            </a:r>
            <a:r>
              <a:rPr lang="ru-RU" dirty="0" smtClean="0"/>
              <a:t> на </a:t>
            </a:r>
            <a:r>
              <a:rPr lang="ru-RU" dirty="0" err="1" smtClean="0"/>
              <a:t>кінцях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росту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хрящі</a:t>
            </a:r>
            <a:r>
              <a:rPr lang="ru-RU" dirty="0" smtClean="0"/>
              <a:t> </a:t>
            </a:r>
            <a:r>
              <a:rPr lang="ru-RU" dirty="0" err="1" smtClean="0"/>
              <a:t>замінюються</a:t>
            </a:r>
            <a:r>
              <a:rPr lang="ru-RU" dirty="0" smtClean="0"/>
              <a:t> </a:t>
            </a:r>
            <a:r>
              <a:rPr lang="ru-RU" dirty="0" err="1" smtClean="0"/>
              <a:t>кістковою</a:t>
            </a:r>
            <a:r>
              <a:rPr lang="ru-RU" dirty="0" smtClean="0"/>
              <a:t> тканиною. У </a:t>
            </a:r>
            <a:r>
              <a:rPr lang="ru-RU" b="1" i="1" dirty="0" err="1" smtClean="0"/>
              <a:t>товщину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кістки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ростуть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завдяки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розмноженню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клітин</a:t>
            </a:r>
            <a:r>
              <a:rPr lang="ru-RU" b="1" i="1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шару </a:t>
            </a:r>
            <a:r>
              <a:rPr lang="ru-RU" dirty="0" err="1" smtClean="0"/>
              <a:t>окістя</a:t>
            </a:r>
            <a:r>
              <a:rPr lang="ru-RU" dirty="0" smtClean="0"/>
              <a:t>.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 </a:t>
            </a:r>
            <a:r>
              <a:rPr lang="ru-RU" dirty="0" err="1" smtClean="0"/>
              <a:t>регулюється</a:t>
            </a:r>
            <a:r>
              <a:rPr lang="ru-RU" dirty="0" smtClean="0"/>
              <a:t> гормоном росту. </a:t>
            </a:r>
            <a:r>
              <a:rPr lang="ru-RU" dirty="0" err="1" smtClean="0"/>
              <a:t>Кісткова</a:t>
            </a:r>
            <a:r>
              <a:rPr lang="ru-RU" dirty="0" smtClean="0"/>
              <a:t> тканина </a:t>
            </a:r>
            <a:r>
              <a:rPr lang="ru-RU" dirty="0" err="1" smtClean="0"/>
              <a:t>оновлюється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з’єднання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кісток</a:t>
            </a:r>
            <a:r>
              <a:rPr lang="ru-RU" sz="2400" b="1" dirty="0" smtClean="0"/>
              <a:t>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Розрізняють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нерухомі</a:t>
            </a:r>
            <a:r>
              <a:rPr lang="ru-RU" sz="1400" dirty="0" smtClean="0"/>
              <a:t>, </a:t>
            </a:r>
            <a:r>
              <a:rPr lang="ru-RU" sz="1400" dirty="0" err="1" smtClean="0"/>
              <a:t>напіврухомі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рухомі</a:t>
            </a:r>
            <a:r>
              <a:rPr lang="ru-RU" sz="1400" dirty="0" smtClean="0"/>
              <a:t> (</a:t>
            </a:r>
            <a:r>
              <a:rPr lang="ru-RU" sz="1400" dirty="0" err="1" smtClean="0"/>
              <a:t>суглоби</a:t>
            </a:r>
            <a:r>
              <a:rPr lang="ru-RU" sz="1400" dirty="0" smtClean="0"/>
              <a:t>) </a:t>
            </a:r>
            <a:r>
              <a:rPr lang="ru-RU" sz="1400" dirty="0" err="1" smtClean="0"/>
              <a:t>з’єднання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кісток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b="1" i="1" dirty="0" err="1" smtClean="0"/>
              <a:t>Нерухомо</a:t>
            </a:r>
            <a:r>
              <a:rPr lang="ru-RU" sz="1400" b="1" i="1" dirty="0" smtClean="0"/>
              <a:t> </a:t>
            </a:r>
            <a:r>
              <a:rPr lang="ru-RU" sz="1400" i="1" dirty="0" err="1" smtClean="0"/>
              <a:t>з’єднані</a:t>
            </a:r>
            <a:r>
              <a:rPr lang="ru-RU" sz="1400" b="1" i="1" dirty="0" smtClean="0"/>
              <a:t>, </a:t>
            </a:r>
            <a:r>
              <a:rPr lang="ru-RU" sz="1400" i="1" dirty="0" err="1" smtClean="0"/>
              <a:t>наприклад</a:t>
            </a:r>
            <a:r>
              <a:rPr lang="ru-RU" sz="1400" b="1" i="1" dirty="0" err="1" smtClean="0"/>
              <a:t>,</a:t>
            </a:r>
            <a:r>
              <a:rPr lang="ru-RU" sz="1400" dirty="0" err="1" smtClean="0"/>
              <a:t>кістки</a:t>
            </a:r>
            <a:r>
              <a:rPr lang="ru-RU" sz="1400" dirty="0" smtClean="0"/>
              <a:t> черепа.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досягається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завдяки</a:t>
            </a:r>
            <a:r>
              <a:rPr lang="ru-RU" sz="1400" dirty="0" smtClean="0"/>
              <a:t> такому </a:t>
            </a:r>
            <a:r>
              <a:rPr lang="ru-RU" sz="1400" dirty="0" err="1" smtClean="0"/>
              <a:t>з’єднанню</a:t>
            </a:r>
            <a:r>
              <a:rPr lang="ru-RU" sz="1400" dirty="0" smtClean="0"/>
              <a:t> </a:t>
            </a:r>
            <a:r>
              <a:rPr lang="ru-RU" sz="1400" dirty="0" err="1" smtClean="0"/>
              <a:t>кісток</a:t>
            </a:r>
            <a:r>
              <a:rPr lang="ru-RU" sz="1400" dirty="0" smtClean="0"/>
              <a:t>, як шов (мал. )</a:t>
            </a:r>
            <a:r>
              <a:rPr lang="ru-RU" sz="1400" i="1" dirty="0" smtClean="0"/>
              <a:t>, коли </a:t>
            </a:r>
            <a:r>
              <a:rPr lang="ru-RU" sz="1400" i="1" dirty="0" err="1" smtClean="0"/>
              <a:t>численні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виступи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однієї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кістки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входять</a:t>
            </a:r>
            <a:r>
              <a:rPr lang="ru-RU" sz="1400" i="1" dirty="0" smtClean="0"/>
              <a:t> у  </a:t>
            </a:r>
            <a:r>
              <a:rPr lang="ru-RU" sz="1400" dirty="0" err="1" smtClean="0"/>
              <a:t>відповідні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заглибини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іншої</a:t>
            </a:r>
            <a:r>
              <a:rPr lang="ru-RU" sz="1400" dirty="0" smtClean="0"/>
              <a:t>.</a:t>
            </a:r>
          </a:p>
          <a:p>
            <a:r>
              <a:rPr lang="ru-RU" sz="1400" b="1" i="1" dirty="0" err="1" smtClean="0"/>
              <a:t>Напіврухомі</a:t>
            </a:r>
            <a:r>
              <a:rPr lang="ru-RU" sz="1400" b="1" i="1" dirty="0" smtClean="0"/>
              <a:t> </a:t>
            </a:r>
            <a:r>
              <a:rPr lang="ru-RU" sz="1400" i="1" dirty="0" err="1" smtClean="0"/>
              <a:t>з’єднання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утворені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хрящовими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проміжками</a:t>
            </a:r>
            <a:r>
              <a:rPr lang="ru-RU" sz="1400" i="1" dirty="0" smtClean="0"/>
              <a:t>. Так </a:t>
            </a:r>
            <a:r>
              <a:rPr lang="ru-RU" sz="1400" i="1" dirty="0" err="1" smtClean="0"/>
              <a:t>з’єднані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між</a:t>
            </a:r>
            <a:r>
              <a:rPr lang="ru-RU" sz="1400" i="1" dirty="0" smtClean="0"/>
              <a:t> </a:t>
            </a:r>
            <a:r>
              <a:rPr lang="ru-RU" sz="1400" dirty="0" smtClean="0"/>
              <a:t>собою </a:t>
            </a:r>
            <a:r>
              <a:rPr lang="ru-RU" sz="1400" dirty="0" err="1" smtClean="0"/>
              <a:t>хребці</a:t>
            </a:r>
            <a:r>
              <a:rPr lang="ru-RU" sz="1400" dirty="0" smtClean="0"/>
              <a:t> (мал. ). </a:t>
            </a:r>
            <a:r>
              <a:rPr lang="ru-RU" sz="1400" dirty="0" err="1" smtClean="0"/>
              <a:t>Завдяки</a:t>
            </a:r>
            <a:r>
              <a:rPr lang="ru-RU" sz="1400" dirty="0" smtClean="0"/>
              <a:t> </a:t>
            </a:r>
            <a:r>
              <a:rPr lang="ru-RU" sz="1400" dirty="0" err="1" smtClean="0"/>
              <a:t>здатності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хрящових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проміжків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стискуватися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розтягуватися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забезпечується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певна</a:t>
            </a:r>
            <a:r>
              <a:rPr lang="ru-RU" sz="1400" dirty="0" smtClean="0"/>
              <a:t> </a:t>
            </a:r>
            <a:r>
              <a:rPr lang="ru-RU" sz="1400" dirty="0" err="1" smtClean="0"/>
              <a:t>рухливість</a:t>
            </a:r>
            <a:r>
              <a:rPr lang="ru-RU" sz="1400" dirty="0" smtClean="0"/>
              <a:t> хребта.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стрибків,ходіння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хрящі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діють</a:t>
            </a:r>
            <a:r>
              <a:rPr lang="ru-RU" sz="1400" dirty="0" smtClean="0"/>
              <a:t> як </a:t>
            </a:r>
            <a:r>
              <a:rPr lang="ru-RU" sz="1400" dirty="0" err="1" smtClean="0"/>
              <a:t>амортизатори</a:t>
            </a:r>
            <a:r>
              <a:rPr lang="ru-RU" sz="1400" dirty="0" smtClean="0"/>
              <a:t>, </a:t>
            </a:r>
            <a:r>
              <a:rPr lang="ru-RU" sz="1400" dirty="0" err="1" smtClean="0"/>
              <a:t>тобто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пом’якшують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різкі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поштовхи,оберігаючи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тіло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струсу</a:t>
            </a:r>
            <a:r>
              <a:rPr lang="ru-RU" sz="1400" dirty="0" smtClean="0"/>
              <a:t>.</a:t>
            </a:r>
          </a:p>
          <a:p>
            <a:r>
              <a:rPr lang="ru-RU" sz="1400" b="1" i="1" dirty="0" err="1" smtClean="0"/>
              <a:t>Рухоме</a:t>
            </a:r>
            <a:r>
              <a:rPr lang="ru-RU" sz="1400" b="1" i="1" dirty="0" smtClean="0"/>
              <a:t> </a:t>
            </a:r>
            <a:r>
              <a:rPr lang="ru-RU" sz="1400" i="1" dirty="0" err="1" smtClean="0"/>
              <a:t>з’єднання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кісток</a:t>
            </a:r>
            <a:r>
              <a:rPr lang="ru-RU" sz="1400" i="1" dirty="0" smtClean="0"/>
              <a:t> – </a:t>
            </a:r>
            <a:r>
              <a:rPr lang="ru-RU" sz="1400" i="1" dirty="0" err="1" smtClean="0"/>
              <a:t>це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суглоб</a:t>
            </a:r>
            <a:r>
              <a:rPr lang="ru-RU" sz="1400" i="1" dirty="0" smtClean="0"/>
              <a:t> (мал). У </a:t>
            </a:r>
            <a:r>
              <a:rPr lang="ru-RU" sz="1400" i="1" dirty="0" err="1" smtClean="0"/>
              <a:t>суглоба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опуклість</a:t>
            </a:r>
            <a:r>
              <a:rPr lang="ru-RU" sz="1400" i="1" dirty="0" smtClean="0"/>
              <a:t> (голов</a:t>
            </a:r>
            <a:r>
              <a:rPr lang="ru-RU" sz="1400" dirty="0" smtClean="0"/>
              <a:t>ка) </a:t>
            </a:r>
            <a:r>
              <a:rPr lang="ru-RU" sz="1400" dirty="0" err="1" smtClean="0"/>
              <a:t>однієї</a:t>
            </a:r>
            <a:r>
              <a:rPr lang="ru-RU" sz="1400" dirty="0" smtClean="0"/>
              <a:t> </a:t>
            </a:r>
            <a:r>
              <a:rPr lang="ru-RU" sz="1400" dirty="0" err="1" smtClean="0"/>
              <a:t>кістки</a:t>
            </a:r>
            <a:r>
              <a:rPr lang="ru-RU" sz="1400" dirty="0" smtClean="0"/>
              <a:t> входить у западину </a:t>
            </a:r>
            <a:r>
              <a:rPr lang="ru-RU" sz="1400" dirty="0" err="1" smtClean="0"/>
              <a:t>другої</a:t>
            </a:r>
            <a:r>
              <a:rPr lang="ru-RU" sz="1400" dirty="0" smtClean="0"/>
              <a:t>. </a:t>
            </a:r>
            <a:r>
              <a:rPr lang="ru-RU" sz="1400" dirty="0" err="1" smtClean="0"/>
              <a:t>Поверхні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дотикаються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вкриті</a:t>
            </a:r>
            <a:r>
              <a:rPr lang="ru-RU" sz="1400" dirty="0" smtClean="0"/>
              <a:t> гладеньким (</a:t>
            </a:r>
            <a:r>
              <a:rPr lang="ru-RU" sz="1400" dirty="0" err="1" smtClean="0"/>
              <a:t>гіаліновим</a:t>
            </a:r>
            <a:r>
              <a:rPr lang="ru-RU" sz="1400" dirty="0" smtClean="0"/>
              <a:t>) </a:t>
            </a:r>
            <a:r>
              <a:rPr lang="ru-RU" sz="1400" dirty="0" err="1" smtClean="0"/>
              <a:t>хрящем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зменшує</a:t>
            </a:r>
            <a:r>
              <a:rPr lang="ru-RU" sz="1400" dirty="0" smtClean="0"/>
              <a:t> </a:t>
            </a:r>
            <a:r>
              <a:rPr lang="ru-RU" sz="1400" dirty="0" err="1" smtClean="0"/>
              <a:t>тертя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кістками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полегшує</a:t>
            </a:r>
            <a:r>
              <a:rPr lang="ru-RU" sz="1400" dirty="0" smtClean="0"/>
              <a:t> </a:t>
            </a:r>
            <a:r>
              <a:rPr lang="ru-RU" sz="1400" dirty="0" err="1" smtClean="0"/>
              <a:t>рухи</a:t>
            </a:r>
            <a:r>
              <a:rPr lang="ru-RU" sz="1400" dirty="0" smtClean="0"/>
              <a:t>. </a:t>
            </a:r>
            <a:r>
              <a:rPr lang="ru-RU" sz="1400" dirty="0" err="1" smtClean="0"/>
              <a:t>Кожний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суглоб</a:t>
            </a:r>
            <a:r>
              <a:rPr lang="ru-RU" sz="1400" dirty="0" smtClean="0"/>
              <a:t> </a:t>
            </a:r>
            <a:r>
              <a:rPr lang="ru-RU" sz="1400" dirty="0" err="1" smtClean="0"/>
              <a:t>зовні</a:t>
            </a:r>
            <a:r>
              <a:rPr lang="ru-RU" sz="1400" dirty="0" smtClean="0"/>
              <a:t> </a:t>
            </a:r>
            <a:r>
              <a:rPr lang="ru-RU" sz="1400" dirty="0" err="1" smtClean="0"/>
              <a:t>оточений</a:t>
            </a:r>
            <a:r>
              <a:rPr lang="ru-RU" sz="1400" dirty="0" smtClean="0"/>
              <a:t> </a:t>
            </a:r>
            <a:r>
              <a:rPr lang="ru-RU" sz="1400" i="1" dirty="0" err="1" smtClean="0"/>
              <a:t>суглобовою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сумкою,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міцною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сполучною</a:t>
            </a:r>
            <a:r>
              <a:rPr lang="ru-RU" sz="1400" dirty="0" smtClean="0"/>
              <a:t> тканиною. До сумки </a:t>
            </a:r>
            <a:r>
              <a:rPr lang="ru-RU" sz="1400" dirty="0" err="1" smtClean="0"/>
              <a:t>прикріплені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зв’язки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м’язи</a:t>
            </a:r>
            <a:r>
              <a:rPr lang="ru-RU" sz="1400" dirty="0" smtClean="0"/>
              <a:t>. У </a:t>
            </a:r>
            <a:r>
              <a:rPr lang="ru-RU" sz="1400" dirty="0" err="1" smtClean="0"/>
              <a:t>суглобовій</a:t>
            </a:r>
            <a:r>
              <a:rPr lang="ru-RU" sz="1400" dirty="0" smtClean="0"/>
              <a:t> </a:t>
            </a:r>
            <a:r>
              <a:rPr lang="ru-RU" sz="1400" dirty="0" err="1" smtClean="0"/>
              <a:t>сумці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i="1" dirty="0" err="1" smtClean="0"/>
              <a:t>рідина</a:t>
            </a:r>
            <a:r>
              <a:rPr lang="ru-RU" sz="1400" i="1" dirty="0" smtClean="0"/>
              <a:t>, яка </a:t>
            </a:r>
            <a:r>
              <a:rPr lang="ru-RU" sz="1400" i="1" dirty="0" err="1" smtClean="0"/>
              <a:t>виділяється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порожнину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суглоба</a:t>
            </a:r>
            <a:r>
              <a:rPr lang="ru-RU" sz="1400" i="1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діє</a:t>
            </a:r>
            <a:r>
              <a:rPr lang="ru-RU" sz="1400" dirty="0" smtClean="0"/>
              <a:t> як </a:t>
            </a:r>
            <a:r>
              <a:rPr lang="ru-RU" sz="1400" dirty="0" err="1" smtClean="0"/>
              <a:t>мастило</a:t>
            </a:r>
            <a:r>
              <a:rPr lang="ru-RU" sz="1400" dirty="0" smtClean="0"/>
              <a:t>, </a:t>
            </a:r>
            <a:r>
              <a:rPr lang="ru-RU" sz="1400" dirty="0" err="1" smtClean="0"/>
              <a:t>зменшуючи</a:t>
            </a:r>
            <a:r>
              <a:rPr lang="ru-RU" sz="1400" dirty="0" smtClean="0"/>
              <a:t> </a:t>
            </a:r>
            <a:r>
              <a:rPr lang="ru-RU" sz="1400" dirty="0" err="1" smtClean="0"/>
              <a:t>тертя</a:t>
            </a:r>
            <a:r>
              <a:rPr lang="ru-RU" sz="1400" dirty="0" smtClean="0"/>
              <a:t> в </a:t>
            </a:r>
            <a:r>
              <a:rPr lang="ru-RU" sz="1400" dirty="0" err="1" smtClean="0"/>
              <a:t>суглобах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73437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072330" y="3286125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суглобова</a:t>
            </a:r>
            <a:endParaRPr lang="ru-RU" dirty="0" smtClean="0"/>
          </a:p>
          <a:p>
            <a:r>
              <a:rPr lang="ru-RU" dirty="0" smtClean="0"/>
              <a:t>головка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15272" y="4214818"/>
            <a:ext cx="114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жирова</a:t>
            </a:r>
            <a:endParaRPr lang="ru-RU" dirty="0" smtClean="0"/>
          </a:p>
          <a:p>
            <a:r>
              <a:rPr lang="ru-RU" dirty="0" smtClean="0"/>
              <a:t>тканина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01024" y="5572140"/>
            <a:ext cx="792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кістка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5786454"/>
            <a:ext cx="1500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суглобова</a:t>
            </a:r>
            <a:endParaRPr lang="ru-RU" dirty="0" smtClean="0"/>
          </a:p>
          <a:p>
            <a:r>
              <a:rPr lang="ru-RU" dirty="0" err="1" smtClean="0"/>
              <a:t>порожнина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214950"/>
            <a:ext cx="73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хрящ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357818" y="5000636"/>
            <a:ext cx="785818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5572132" y="5072074"/>
            <a:ext cx="785818" cy="78581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1"/>
          </p:cNvCxnSpPr>
          <p:nvPr/>
        </p:nvCxnSpPr>
        <p:spPr>
          <a:xfrm rot="10800000" flipV="1">
            <a:off x="6643702" y="5756806"/>
            <a:ext cx="1357322" cy="31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rot="10800000" flipV="1">
            <a:off x="6715140" y="4537984"/>
            <a:ext cx="1000132" cy="4626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6286512" y="3643314"/>
            <a:ext cx="714380" cy="500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357818" y="5214950"/>
            <a:ext cx="785818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71472" y="6286520"/>
            <a:ext cx="2472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з’єднання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Суглоби</a:t>
            </a:r>
            <a:r>
              <a:rPr lang="ru-RU" dirty="0" smtClean="0"/>
              <a:t>: </a:t>
            </a:r>
            <a:r>
              <a:rPr lang="ru-RU" dirty="0" err="1" smtClean="0"/>
              <a:t>ліктьові</a:t>
            </a:r>
            <a:r>
              <a:rPr lang="ru-RU" dirty="0" smtClean="0"/>
              <a:t>, </a:t>
            </a:r>
            <a:r>
              <a:rPr lang="ru-RU" dirty="0" err="1" smtClean="0"/>
              <a:t>колінні</a:t>
            </a:r>
            <a:r>
              <a:rPr lang="ru-RU" dirty="0" smtClean="0"/>
              <a:t>, </a:t>
            </a:r>
            <a:r>
              <a:rPr lang="ru-RU" dirty="0" err="1" smtClean="0"/>
              <a:t>плечові</a:t>
            </a:r>
            <a:r>
              <a:rPr lang="ru-RU" dirty="0" smtClean="0"/>
              <a:t>, </a:t>
            </a:r>
            <a:r>
              <a:rPr lang="ru-RU" dirty="0" err="1" smtClean="0"/>
              <a:t>кульшові</a:t>
            </a:r>
            <a:r>
              <a:rPr lang="ru-RU" dirty="0" smtClean="0"/>
              <a:t>.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суглоби</a:t>
            </a:r>
            <a:r>
              <a:rPr lang="ru-RU" dirty="0" smtClean="0"/>
              <a:t>: </a:t>
            </a:r>
            <a:r>
              <a:rPr lang="ru-RU" dirty="0" err="1" smtClean="0"/>
              <a:t>прості</a:t>
            </a:r>
            <a:r>
              <a:rPr lang="ru-RU" dirty="0" smtClean="0"/>
              <a:t> (2 </a:t>
            </a:r>
            <a:r>
              <a:rPr lang="ru-RU" dirty="0" err="1" smtClean="0"/>
              <a:t>кістки</a:t>
            </a:r>
            <a:r>
              <a:rPr lang="ru-RU" dirty="0" smtClean="0"/>
              <a:t>), </a:t>
            </a:r>
            <a:r>
              <a:rPr lang="ru-RU" dirty="0" err="1" smtClean="0"/>
              <a:t>складні</a:t>
            </a:r>
            <a:r>
              <a:rPr lang="ru-RU" dirty="0" smtClean="0"/>
              <a:t> (</a:t>
            </a:r>
            <a:r>
              <a:rPr lang="ru-RU" dirty="0" err="1" smtClean="0"/>
              <a:t>більше</a:t>
            </a:r>
            <a:r>
              <a:rPr lang="ru-RU" dirty="0" smtClean="0"/>
              <a:t> 2 </a:t>
            </a:r>
            <a:r>
              <a:rPr lang="ru-RU" dirty="0" err="1" smtClean="0"/>
              <a:t>кісток</a:t>
            </a:r>
            <a:r>
              <a:rPr lang="ru-RU" dirty="0" smtClean="0"/>
              <a:t>). За формою </a:t>
            </a:r>
            <a:r>
              <a:rPr lang="ru-RU" dirty="0" err="1" smtClean="0"/>
              <a:t>суглобових</a:t>
            </a:r>
            <a:r>
              <a:rPr lang="ru-RU" dirty="0" smtClean="0"/>
              <a:t> </a:t>
            </a:r>
            <a:r>
              <a:rPr lang="ru-RU" dirty="0" err="1" smtClean="0"/>
              <a:t>поверхонь</a:t>
            </a:r>
            <a:r>
              <a:rPr lang="ru-RU" dirty="0" smtClean="0"/>
              <a:t>: </a:t>
            </a:r>
            <a:r>
              <a:rPr lang="ru-RU" dirty="0" err="1" smtClean="0"/>
              <a:t>плоскі</a:t>
            </a:r>
            <a:r>
              <a:rPr lang="ru-RU" dirty="0" smtClean="0"/>
              <a:t>, </a:t>
            </a:r>
            <a:r>
              <a:rPr lang="ru-RU" dirty="0" err="1" smtClean="0"/>
              <a:t>кулясті</a:t>
            </a:r>
            <a:r>
              <a:rPr lang="ru-RU" dirty="0" smtClean="0"/>
              <a:t>, </a:t>
            </a:r>
            <a:r>
              <a:rPr lang="ru-RU" dirty="0" err="1" smtClean="0"/>
              <a:t>яйцеподібні</a:t>
            </a:r>
            <a:r>
              <a:rPr lang="ru-RU" dirty="0" smtClean="0"/>
              <a:t>, </a:t>
            </a:r>
            <a:r>
              <a:rPr lang="ru-RU" dirty="0" err="1" smtClean="0"/>
              <a:t>сідлеподібні</a:t>
            </a:r>
            <a:r>
              <a:rPr lang="ru-RU" dirty="0" smtClean="0"/>
              <a:t>, </a:t>
            </a:r>
            <a:r>
              <a:rPr lang="ru-RU" dirty="0" err="1" smtClean="0"/>
              <a:t>циліндричні</a:t>
            </a:r>
            <a:r>
              <a:rPr lang="ru-RU" dirty="0" smtClean="0"/>
              <a:t>. За </a:t>
            </a:r>
            <a:r>
              <a:rPr lang="ru-RU" dirty="0" err="1" smtClean="0"/>
              <a:t>об’ємом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рухів:розрізняють</a:t>
            </a:r>
            <a:r>
              <a:rPr lang="ru-RU" dirty="0" smtClean="0"/>
              <a:t> </a:t>
            </a:r>
            <a:r>
              <a:rPr lang="ru-RU" dirty="0" err="1" smtClean="0"/>
              <a:t>суглоби</a:t>
            </a:r>
            <a:r>
              <a:rPr lang="ru-RU" dirty="0" smtClean="0"/>
              <a:t> одно,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трьохосьові</a:t>
            </a:r>
            <a:r>
              <a:rPr lang="ru-RU" dirty="0" smtClean="0"/>
              <a:t>. </a:t>
            </a:r>
            <a:r>
              <a:rPr lang="ru-RU" i="1" dirty="0" err="1" smtClean="0"/>
              <a:t>Одноосьові</a:t>
            </a:r>
            <a:r>
              <a:rPr lang="ru-RU" i="1" dirty="0" smtClean="0"/>
              <a:t> </a:t>
            </a:r>
            <a:r>
              <a:rPr lang="ru-RU" i="1" dirty="0" err="1" smtClean="0"/>
              <a:t>суглоби</a:t>
            </a:r>
            <a:r>
              <a:rPr lang="ru-RU" i="1" dirty="0" smtClean="0"/>
              <a:t> (мал.1 ) (</a:t>
            </a:r>
            <a:r>
              <a:rPr lang="ru-RU" i="1" dirty="0" err="1" smtClean="0"/>
              <a:t>наприклад</a:t>
            </a:r>
            <a:r>
              <a:rPr lang="ru-RU" i="1" dirty="0" smtClean="0"/>
              <a:t>, </a:t>
            </a:r>
            <a:r>
              <a:rPr lang="ru-RU" i="1" dirty="0" err="1" smtClean="0"/>
              <a:t>ліктьовий</a:t>
            </a:r>
            <a:r>
              <a:rPr lang="ru-RU" i="1" dirty="0" smtClean="0"/>
              <a:t>)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в одному </a:t>
            </a:r>
            <a:r>
              <a:rPr lang="ru-RU" dirty="0" err="1" smtClean="0"/>
              <a:t>напрямку</a:t>
            </a:r>
            <a:r>
              <a:rPr lang="ru-RU" dirty="0" smtClean="0"/>
              <a:t>, </a:t>
            </a:r>
            <a:r>
              <a:rPr lang="ru-RU" i="1" dirty="0" err="1" smtClean="0"/>
              <a:t>двохосьові</a:t>
            </a:r>
            <a:r>
              <a:rPr lang="ru-RU" i="1" dirty="0" smtClean="0"/>
              <a:t> (мал2.)  (</a:t>
            </a:r>
            <a:r>
              <a:rPr lang="ru-RU" i="1" dirty="0" err="1" smtClean="0"/>
              <a:t>наприклад,</a:t>
            </a:r>
            <a:r>
              <a:rPr lang="ru-RU" dirty="0" err="1" smtClean="0"/>
              <a:t>колінний</a:t>
            </a:r>
            <a:r>
              <a:rPr lang="ru-RU" dirty="0" smtClean="0"/>
              <a:t>) – у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напрямках</a:t>
            </a:r>
            <a:r>
              <a:rPr lang="ru-RU" dirty="0" smtClean="0"/>
              <a:t>, </a:t>
            </a:r>
            <a:r>
              <a:rPr lang="ru-RU" i="1" dirty="0" err="1" smtClean="0"/>
              <a:t>трьохосьові</a:t>
            </a:r>
            <a:r>
              <a:rPr lang="ru-RU" i="1" dirty="0" smtClean="0"/>
              <a:t> (мал3.)(</a:t>
            </a:r>
            <a:r>
              <a:rPr lang="ru-RU" i="1" dirty="0" err="1" smtClean="0"/>
              <a:t>наприклад</a:t>
            </a:r>
            <a:r>
              <a:rPr lang="ru-RU" i="1" dirty="0" smtClean="0"/>
              <a:t>, </a:t>
            </a:r>
            <a:r>
              <a:rPr lang="ru-RU" i="1" dirty="0" err="1" smtClean="0"/>
              <a:t>кульшо</a:t>
            </a:r>
            <a:r>
              <a:rPr lang="ru-RU" dirty="0" err="1" smtClean="0"/>
              <a:t>вий,плечовий</a:t>
            </a:r>
            <a:r>
              <a:rPr lang="ru-RU" dirty="0" smtClean="0"/>
              <a:t>) – у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напрямках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7591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14612" y="37861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7861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37861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6643734" cy="3954459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Кістки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маючи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міцність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сталі</a:t>
            </a:r>
            <a:r>
              <a:rPr lang="ru-RU" sz="2400" dirty="0" smtClean="0"/>
              <a:t>, а </a:t>
            </a:r>
            <a:r>
              <a:rPr lang="ru-RU" sz="2400" dirty="0" err="1" smtClean="0"/>
              <a:t>масу</a:t>
            </a:r>
            <a:r>
              <a:rPr lang="ru-RU" sz="2400" dirty="0" smtClean="0"/>
              <a:t> </a:t>
            </a:r>
            <a:r>
              <a:rPr lang="ru-RU" sz="2400" dirty="0" err="1" smtClean="0"/>
              <a:t>алюмінію</a:t>
            </a:r>
            <a:r>
              <a:rPr lang="ru-RU" sz="2400" dirty="0" smtClean="0"/>
              <a:t>,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достатньо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міцними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масу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легкі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рухів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20753609">
            <a:off x="615367" y="2856557"/>
            <a:ext cx="4800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Завдяки  чому кістка має такі властивості?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000504"/>
            <a:ext cx="2143108" cy="2143108"/>
          </a:xfrm>
          <a:prstGeom prst="rect">
            <a:avLst/>
          </a:prstGeom>
        </p:spPr>
      </p:pic>
      <p:pic>
        <p:nvPicPr>
          <p:cNvPr id="8" name="Рисунок 7" descr="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143512"/>
            <a:ext cx="1928826" cy="1144219"/>
          </a:xfrm>
          <a:prstGeom prst="rect">
            <a:avLst/>
          </a:prstGeom>
        </p:spPr>
      </p:pic>
      <p:pic>
        <p:nvPicPr>
          <p:cNvPr id="9" name="Рисунок 8" descr="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357562"/>
            <a:ext cx="1000132" cy="2880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До </a:t>
            </a:r>
            <a:r>
              <a:rPr lang="ru-RU" sz="2400" dirty="0" err="1" smtClean="0"/>
              <a:t>хімічного</a:t>
            </a:r>
            <a:r>
              <a:rPr lang="ru-RU" sz="2400" dirty="0" smtClean="0"/>
              <a:t> складу </a:t>
            </a:r>
            <a:r>
              <a:rPr lang="ru-RU" sz="2400" dirty="0" err="1" smtClean="0"/>
              <a:t>кістки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входять</a:t>
            </a:r>
            <a:r>
              <a:rPr lang="ru-RU" sz="2400" dirty="0" smtClean="0"/>
              <a:t>: вода -25 %, </a:t>
            </a:r>
            <a:r>
              <a:rPr lang="ru-RU" sz="2400" dirty="0" err="1" smtClean="0"/>
              <a:t>органічні</a:t>
            </a:r>
            <a:r>
              <a:rPr lang="ru-RU" sz="2400" dirty="0" smtClean="0"/>
              <a:t> 25 % та </a:t>
            </a:r>
            <a:r>
              <a:rPr lang="ru-RU" sz="2400" dirty="0" err="1" smtClean="0"/>
              <a:t>мінеральні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- 50%. Основною </a:t>
            </a:r>
            <a:r>
              <a:rPr lang="ru-RU" sz="2400" dirty="0" err="1" smtClean="0"/>
              <a:t>органічною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кістки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еластичний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волокнистий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білок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колаген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надає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пружності</a:t>
            </a:r>
            <a:r>
              <a:rPr lang="ru-RU" sz="2400" b="1" i="1" dirty="0" smtClean="0"/>
              <a:t>. З </a:t>
            </a:r>
            <a:r>
              <a:rPr lang="ru-RU" sz="2400" b="1" i="1" dirty="0" err="1" smtClean="0"/>
              <a:t>мінеральних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у </a:t>
            </a:r>
            <a:r>
              <a:rPr lang="ru-RU" sz="2400" dirty="0" err="1" smtClean="0"/>
              <a:t>кістках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найбільше</a:t>
            </a:r>
            <a:r>
              <a:rPr lang="ru-RU" sz="2400" dirty="0" smtClean="0"/>
              <a:t> солей </a:t>
            </a:r>
            <a:r>
              <a:rPr lang="ru-RU" sz="2400" dirty="0" err="1" smtClean="0"/>
              <a:t>Кальцію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</a:t>
            </a:r>
            <a:r>
              <a:rPr lang="ru-RU" sz="2400" dirty="0" smtClean="0"/>
              <a:t> Фосфору.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2819700" cy="243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1390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636"/>
            <a:ext cx="2066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5072074"/>
            <a:ext cx="1181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41" y="3714752"/>
            <a:ext cx="3811265" cy="230029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неорганічних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у </a:t>
            </a:r>
            <a:r>
              <a:rPr lang="ru-RU" sz="2400" dirty="0" err="1" smtClean="0"/>
              <a:t>кістках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з’ясували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дослідів</a:t>
            </a:r>
            <a:r>
              <a:rPr lang="ru-RU" sz="2400" dirty="0" smtClean="0"/>
              <a:t>. </a:t>
            </a:r>
            <a:r>
              <a:rPr lang="ru-RU" sz="2400" dirty="0" err="1" smtClean="0"/>
              <a:t>Кістку</a:t>
            </a:r>
            <a:r>
              <a:rPr lang="ru-RU" sz="2400" dirty="0" smtClean="0"/>
              <a:t> клали на </a:t>
            </a:r>
            <a:r>
              <a:rPr lang="ru-RU" sz="2400" dirty="0" err="1" smtClean="0"/>
              <a:t>добу</a:t>
            </a:r>
            <a:r>
              <a:rPr lang="ru-RU" sz="2400" dirty="0" smtClean="0"/>
              <a:t> у 10 %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</a:t>
            </a:r>
            <a:r>
              <a:rPr lang="ru-RU" sz="2400" dirty="0" smtClean="0"/>
              <a:t> </a:t>
            </a:r>
            <a:r>
              <a:rPr lang="ru-RU" sz="2400" dirty="0" err="1" smtClean="0"/>
              <a:t>хлоридної</a:t>
            </a:r>
            <a:r>
              <a:rPr lang="ru-RU" sz="2400" dirty="0" smtClean="0"/>
              <a:t> (</a:t>
            </a:r>
            <a:r>
              <a:rPr lang="ru-RU" sz="2400" dirty="0" err="1" smtClean="0"/>
              <a:t>соляної</a:t>
            </a:r>
            <a:r>
              <a:rPr lang="ru-RU" sz="2400" dirty="0" smtClean="0"/>
              <a:t>) </a:t>
            </a:r>
            <a:r>
              <a:rPr lang="ru-RU" sz="2400" dirty="0" err="1" smtClean="0"/>
              <a:t>кислоти</a:t>
            </a:r>
            <a:r>
              <a:rPr lang="ru-RU" sz="2400" dirty="0" smtClean="0"/>
              <a:t>. </a:t>
            </a:r>
            <a:r>
              <a:rPr lang="ru-RU" sz="2400" dirty="0" err="1" smtClean="0"/>
              <a:t>Мінеральні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входять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її</a:t>
            </a:r>
            <a:r>
              <a:rPr lang="ru-RU" sz="2400" dirty="0" smtClean="0"/>
              <a:t> складу, </a:t>
            </a:r>
            <a:r>
              <a:rPr lang="ru-RU" sz="2400" dirty="0" err="1" smtClean="0"/>
              <a:t>розчинялися</a:t>
            </a:r>
            <a:r>
              <a:rPr lang="ru-RU" sz="2400" dirty="0" smtClean="0"/>
              <a:t>. </a:t>
            </a:r>
            <a:r>
              <a:rPr lang="ru-RU" sz="2400" dirty="0" err="1" smtClean="0"/>
              <a:t>Кістка</a:t>
            </a:r>
            <a:r>
              <a:rPr lang="ru-RU" sz="2400" dirty="0" smtClean="0"/>
              <a:t> ставала такою </a:t>
            </a:r>
            <a:r>
              <a:rPr lang="ru-RU" sz="2400" dirty="0" err="1" smtClean="0"/>
              <a:t>гнучкою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пружною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зав’язати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вузол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повільного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прожарювання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кістки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вогні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неї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випаровувалась</a:t>
            </a:r>
            <a:r>
              <a:rPr lang="ru-RU" sz="2400" dirty="0" smtClean="0"/>
              <a:t> вода, </a:t>
            </a:r>
            <a:r>
              <a:rPr lang="ru-RU" sz="2400" dirty="0" err="1" smtClean="0"/>
              <a:t>органічні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згорали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кістка</a:t>
            </a:r>
            <a:r>
              <a:rPr lang="ru-RU" sz="2400" dirty="0" smtClean="0"/>
              <a:t> ставала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крихкою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500570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Отже</a:t>
            </a:r>
            <a:r>
              <a:rPr lang="ru-RU" sz="2800" dirty="0" smtClean="0"/>
              <a:t>, </a:t>
            </a:r>
            <a:r>
              <a:rPr lang="ru-RU" sz="2800" dirty="0" err="1" smtClean="0"/>
              <a:t>органічні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кісткам</a:t>
            </a:r>
            <a:r>
              <a:rPr lang="ru-RU" sz="2800" dirty="0" smtClean="0"/>
              <a:t> </a:t>
            </a:r>
            <a:r>
              <a:rPr lang="ru-RU" sz="2800" dirty="0" err="1" smtClean="0"/>
              <a:t>гнучкості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пружності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а </a:t>
            </a:r>
            <a:r>
              <a:rPr lang="ru-RU" sz="2800" dirty="0" err="1" smtClean="0"/>
              <a:t>неорганічні</a:t>
            </a:r>
            <a:r>
              <a:rPr lang="ru-RU" sz="2800" dirty="0" smtClean="0"/>
              <a:t> – </a:t>
            </a:r>
            <a:r>
              <a:rPr lang="ru-RU" sz="2800" dirty="0" err="1" smtClean="0"/>
              <a:t>твердості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міцності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При </a:t>
            </a:r>
            <a:r>
              <a:rPr lang="ru-RU" sz="2400" dirty="0" err="1" smtClean="0">
                <a:solidFill>
                  <a:schemeClr val="tx1"/>
                </a:solidFill>
              </a:rPr>
              <a:t>нестачі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організмі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дітей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вітаміну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 </a:t>
            </a:r>
            <a:r>
              <a:rPr lang="ru-RU" sz="2400" dirty="0" err="1" smtClean="0">
                <a:solidFill>
                  <a:schemeClr val="tx1"/>
                </a:solidFill>
              </a:rPr>
              <a:t>порушується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процес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мінералізації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кісток</a:t>
            </a:r>
            <a:r>
              <a:rPr lang="ru-RU" sz="2400" dirty="0" smtClean="0">
                <a:solidFill>
                  <a:schemeClr val="tx1"/>
                </a:solidFill>
              </a:rPr>
              <a:t>, вони </a:t>
            </a:r>
            <a:r>
              <a:rPr lang="ru-RU" sz="2400" dirty="0" err="1" smtClean="0">
                <a:solidFill>
                  <a:schemeClr val="tx1"/>
                </a:solidFill>
              </a:rPr>
              <a:t>стають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гнучкими</a:t>
            </a:r>
            <a:r>
              <a:rPr lang="ru-RU" sz="2400" dirty="0" smtClean="0">
                <a:solidFill>
                  <a:schemeClr val="tx1"/>
                </a:solidFill>
              </a:rPr>
              <a:t>, легко </a:t>
            </a:r>
            <a:r>
              <a:rPr lang="ru-RU" sz="2400" dirty="0" err="1" smtClean="0">
                <a:solidFill>
                  <a:schemeClr val="tx1"/>
                </a:solidFill>
              </a:rPr>
              <a:t>викривлюються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Така</a:t>
            </a:r>
            <a:r>
              <a:rPr lang="ru-RU" sz="2400" dirty="0" smtClean="0">
                <a:solidFill>
                  <a:schemeClr val="tx1"/>
                </a:solidFill>
              </a:rPr>
              <a:t> хвороба </a:t>
            </a:r>
            <a:r>
              <a:rPr lang="ru-RU" sz="2400" dirty="0" err="1" smtClean="0">
                <a:solidFill>
                  <a:schemeClr val="tx1"/>
                </a:solidFill>
              </a:rPr>
              <a:t>називається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рахітом</a:t>
            </a:r>
            <a:r>
              <a:rPr lang="ru-RU" sz="2400" dirty="0" smtClean="0">
                <a:solidFill>
                  <a:schemeClr val="tx1"/>
                </a:solidFill>
              </a:rPr>
              <a:t>. У </a:t>
            </a:r>
            <a:r>
              <a:rPr lang="ru-RU" sz="2400" dirty="0" err="1" smtClean="0">
                <a:solidFill>
                  <a:schemeClr val="tx1"/>
                </a:solidFill>
              </a:rPr>
              <a:t>старих</a:t>
            </a:r>
            <a:r>
              <a:rPr lang="ru-RU" sz="2400" dirty="0" smtClean="0">
                <a:solidFill>
                  <a:schemeClr val="tx1"/>
                </a:solidFill>
              </a:rPr>
              <a:t> людей </a:t>
            </a:r>
            <a:r>
              <a:rPr lang="ru-RU" sz="2400" dirty="0" err="1" smtClean="0">
                <a:solidFill>
                  <a:schemeClr val="tx1"/>
                </a:solidFill>
              </a:rPr>
              <a:t>кількість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мінеральних</a:t>
            </a:r>
            <a:r>
              <a:rPr lang="ru-RU" sz="2400" dirty="0" smtClean="0">
                <a:solidFill>
                  <a:schemeClr val="tx1"/>
                </a:solidFill>
              </a:rPr>
              <a:t> солей </a:t>
            </a:r>
            <a:r>
              <a:rPr lang="ru-RU" sz="2400" dirty="0" err="1" smtClean="0">
                <a:solidFill>
                  <a:schemeClr val="tx1"/>
                </a:solidFill>
              </a:rPr>
              <a:t>зростає</a:t>
            </a:r>
            <a:r>
              <a:rPr lang="ru-RU" sz="2400" dirty="0" smtClean="0">
                <a:solidFill>
                  <a:schemeClr val="tx1"/>
                </a:solidFill>
              </a:rPr>
              <a:t>. Тому </a:t>
            </a:r>
            <a:r>
              <a:rPr lang="ru-RU" sz="2400" dirty="0" err="1" smtClean="0">
                <a:solidFill>
                  <a:schemeClr val="tx1"/>
                </a:solidFill>
              </a:rPr>
              <a:t>кістки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стають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крихкими</a:t>
            </a:r>
            <a:r>
              <a:rPr lang="ru-RU" sz="2400" dirty="0" smtClean="0">
                <a:solidFill>
                  <a:schemeClr val="tx1"/>
                </a:solidFill>
              </a:rPr>
              <a:t>, часто </a:t>
            </a:r>
            <a:r>
              <a:rPr lang="ru-RU" sz="2400" dirty="0" err="1" smtClean="0">
                <a:solidFill>
                  <a:schemeClr val="tx1"/>
                </a:solidFill>
              </a:rPr>
              <a:t>ламаються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57166"/>
            <a:ext cx="1744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C000"/>
                </a:solidFill>
              </a:rPr>
              <a:t>Це цікаво!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57628"/>
            <a:ext cx="263771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3000396" cy="2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57725"/>
            <a:ext cx="2500330" cy="273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943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3000372"/>
            <a:ext cx="356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Мал.  Будова </a:t>
            </a:r>
            <a:r>
              <a:rPr lang="ru-RU" i="1" dirty="0" err="1" smtClean="0"/>
              <a:t>кісткової</a:t>
            </a:r>
            <a:r>
              <a:rPr lang="ru-RU" i="1" dirty="0" smtClean="0"/>
              <a:t> </a:t>
            </a:r>
            <a:r>
              <a:rPr lang="ru-RU" i="1" dirty="0" err="1" smtClean="0"/>
              <a:t>тканини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0001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особливості</a:t>
            </a:r>
            <a:r>
              <a:rPr lang="ru-RU" sz="2400" b="1" dirty="0" smtClean="0"/>
              <a:t>  </a:t>
            </a:r>
          </a:p>
          <a:p>
            <a:r>
              <a:rPr lang="ru-RU" sz="2400" b="1" dirty="0" err="1" smtClean="0"/>
              <a:t>кісткової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тканини</a:t>
            </a:r>
            <a:r>
              <a:rPr lang="ru-RU" sz="2400" b="1" dirty="0" smtClean="0"/>
              <a:t>?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142852"/>
            <a:ext cx="46434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Кісткова</a:t>
            </a:r>
            <a:r>
              <a:rPr lang="ru-RU" sz="1600" b="1" dirty="0" smtClean="0"/>
              <a:t> тканина – </a:t>
            </a:r>
            <a:r>
              <a:rPr lang="ru-RU" sz="1600" b="1" dirty="0" err="1" smtClean="0"/>
              <a:t>це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різновид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сполучної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тканини</a:t>
            </a:r>
            <a:r>
              <a:rPr lang="ru-RU" sz="1600" b="1" dirty="0" smtClean="0"/>
              <a:t>. Структурною </a:t>
            </a:r>
            <a:r>
              <a:rPr lang="ru-RU" sz="1600" b="1" dirty="0" err="1" smtClean="0"/>
              <a:t>одиницею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тканини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є</a:t>
            </a:r>
            <a:r>
              <a:rPr lang="ru-RU" sz="1600" b="1" dirty="0" smtClean="0"/>
              <a:t> остеон, </a:t>
            </a:r>
            <a:r>
              <a:rPr lang="ru-RU" sz="1600" b="1" dirty="0" err="1" smtClean="0"/>
              <a:t>він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5 до 20 </a:t>
            </a:r>
            <a:r>
              <a:rPr lang="ru-RU" sz="1600" b="1" dirty="0" err="1" smtClean="0"/>
              <a:t>кісткових</a:t>
            </a:r>
            <a:r>
              <a:rPr lang="ru-RU" sz="1600" b="1" dirty="0" smtClean="0"/>
              <a:t> пластинок,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ніби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вставлені</a:t>
            </a:r>
            <a:r>
              <a:rPr lang="ru-RU" sz="1600" b="1" dirty="0" smtClean="0"/>
              <a:t> один в один у </a:t>
            </a:r>
            <a:r>
              <a:rPr lang="ru-RU" sz="1600" b="1" dirty="0" err="1" smtClean="0"/>
              <a:t>вигляді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циліндра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Кожна</a:t>
            </a:r>
            <a:r>
              <a:rPr lang="ru-RU" sz="1600" b="1" dirty="0" smtClean="0"/>
              <a:t> пластинка </a:t>
            </a:r>
            <a:r>
              <a:rPr lang="ru-RU" sz="1600" b="1" dirty="0" err="1" smtClean="0"/>
              <a:t>складається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міжклітинної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речовини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клітин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остеобласти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остеоцити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остеокласти</a:t>
            </a:r>
            <a:r>
              <a:rPr lang="ru-RU" sz="1600" b="1" dirty="0" smtClean="0"/>
              <a:t>).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1.Остеобласти – </a:t>
            </a:r>
            <a:r>
              <a:rPr lang="ru-RU" sz="1600" b="1" dirty="0" err="1" smtClean="0"/>
              <a:t>найбільша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кіль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кістьїх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окісті</a:t>
            </a:r>
            <a:r>
              <a:rPr lang="ru-RU" sz="1600" b="1" dirty="0" smtClean="0"/>
              <a:t>, вони </a:t>
            </a:r>
            <a:r>
              <a:rPr lang="ru-RU" sz="1600" b="1" dirty="0" err="1" smtClean="0"/>
              <a:t>забезпечують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ріст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кістки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товщину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живлення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кістки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регенерацію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кістки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тканини</a:t>
            </a:r>
            <a:r>
              <a:rPr lang="ru-RU" sz="1600" b="1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2.Остеоцити – </a:t>
            </a:r>
            <a:r>
              <a:rPr lang="ru-RU" sz="1600" b="1" dirty="0" err="1" smtClean="0"/>
              <a:t>утворюються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стеобластів</a:t>
            </a:r>
            <a:r>
              <a:rPr lang="ru-RU" sz="1600" b="1" dirty="0" smtClean="0"/>
              <a:t>, не </a:t>
            </a:r>
            <a:r>
              <a:rPr lang="ru-RU" sz="1600" b="1" dirty="0" err="1" smtClean="0"/>
              <a:t>здатні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поділу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численними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довгими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відростками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містяться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сформованій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кістці</a:t>
            </a:r>
            <a:r>
              <a:rPr lang="ru-RU" sz="1600" b="1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3.Остеокласти – </a:t>
            </a:r>
            <a:r>
              <a:rPr lang="ru-RU" sz="1600" b="1" dirty="0" err="1" smtClean="0"/>
              <a:t>містять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велику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кількість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лізосом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здатні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виділити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ферменти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Ці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клітини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беруть</a:t>
            </a:r>
            <a:r>
              <a:rPr lang="ru-RU" sz="1600" b="1" dirty="0" smtClean="0"/>
              <a:t> участь у </a:t>
            </a:r>
            <a:r>
              <a:rPr lang="ru-RU" sz="1600" b="1" dirty="0" err="1" smtClean="0"/>
              <a:t>руйнуванні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кістки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кісткової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клітини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отже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кістка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це</a:t>
            </a:r>
            <a:r>
              <a:rPr lang="ru-RU" sz="1600" b="1" dirty="0" smtClean="0"/>
              <a:t> жива тканина.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Така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будова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надає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кісткам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великої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міцності</a:t>
            </a:r>
            <a:r>
              <a:rPr lang="ru-RU" sz="2800" b="1" dirty="0" smtClean="0"/>
              <a:t> при </a:t>
            </a:r>
            <a:r>
              <a:rPr lang="ru-RU" sz="2800" b="1" dirty="0" err="1" smtClean="0"/>
              <a:t>стисканні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розтягу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Наприклад</a:t>
            </a:r>
            <a:r>
              <a:rPr lang="ru-RU" sz="2800" b="1" dirty="0" smtClean="0"/>
              <a:t>,</a:t>
            </a:r>
            <a:br>
              <a:rPr lang="ru-RU" sz="2800" b="1" dirty="0" smtClean="0"/>
            </a:br>
            <a:r>
              <a:rPr lang="ru-RU" sz="2800" b="1" dirty="0" err="1" smtClean="0"/>
              <a:t>стегнова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кістка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людини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витримує</a:t>
            </a:r>
            <a:r>
              <a:rPr lang="ru-RU" sz="2800" b="1" dirty="0" smtClean="0"/>
              <a:t> при </a:t>
            </a:r>
            <a:r>
              <a:rPr lang="ru-RU" sz="2800" b="1" dirty="0" err="1" smtClean="0"/>
              <a:t>стисканні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навантаження</a:t>
            </a:r>
            <a:r>
              <a:rPr lang="ru-RU" sz="2800" b="1" dirty="0" smtClean="0"/>
              <a:t> до 1,5 </a:t>
            </a:r>
            <a:r>
              <a:rPr lang="ru-RU" sz="2800" b="1" dirty="0" err="1" smtClean="0"/>
              <a:t>тонни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33737" y="2791619"/>
            <a:ext cx="2676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хрящових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зачатків</a:t>
            </a:r>
            <a:r>
              <a:rPr lang="ru-RU" sz="2000" dirty="0" smtClean="0"/>
              <a:t> (моделей).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Cкостеніння</a:t>
            </a:r>
            <a:r>
              <a:rPr lang="ru-RU" sz="2000" dirty="0" smtClean="0"/>
              <a:t> —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хрящового</a:t>
            </a:r>
            <a:r>
              <a:rPr lang="ru-RU" sz="2000" dirty="0" smtClean="0"/>
              <a:t> зачатка на </a:t>
            </a:r>
            <a:r>
              <a:rPr lang="ru-RU" sz="2000" dirty="0" err="1" smtClean="0"/>
              <a:t>кістку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відкладання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мінеральних</a:t>
            </a:r>
            <a:r>
              <a:rPr lang="ru-RU" sz="2000" dirty="0" smtClean="0"/>
              <a:t> солей,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кальцію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5100649" cy="38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56" y="3071810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Будова </a:t>
            </a:r>
            <a:r>
              <a:rPr lang="ru-RU" dirty="0" err="1" smtClean="0"/>
              <a:t>кістки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 — остеон;</a:t>
            </a:r>
          </a:p>
          <a:p>
            <a:r>
              <a:rPr lang="ru-RU" dirty="0" smtClean="0"/>
              <a:t> 2 — компактна </a:t>
            </a:r>
            <a:r>
              <a:rPr lang="ru-RU" dirty="0" err="1" smtClean="0"/>
              <a:t>кістка</a:t>
            </a:r>
            <a:r>
              <a:rPr lang="ru-RU" dirty="0" smtClean="0"/>
              <a:t>; 3 — </a:t>
            </a:r>
            <a:r>
              <a:rPr lang="ru-RU" dirty="0" err="1" smtClean="0"/>
              <a:t>губчаста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4 — </a:t>
            </a:r>
            <a:r>
              <a:rPr lang="ru-RU" dirty="0" err="1" smtClean="0"/>
              <a:t>артерія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5 — вена;</a:t>
            </a:r>
          </a:p>
          <a:p>
            <a:r>
              <a:rPr lang="ru-RU" dirty="0" smtClean="0"/>
              <a:t> 6 — </a:t>
            </a:r>
            <a:r>
              <a:rPr lang="ru-RU" dirty="0" err="1" smtClean="0"/>
              <a:t>мозковий</a:t>
            </a:r>
            <a:r>
              <a:rPr lang="ru-RU" dirty="0" smtClean="0"/>
              <a:t> канал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857892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кістках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каналах</a:t>
            </a:r>
          </a:p>
          <a:p>
            <a:r>
              <a:rPr lang="ru-RU" dirty="0" smtClean="0"/>
              <a:t>( мал. ). Вони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життєдіяльність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особливості</a:t>
            </a:r>
            <a:r>
              <a:rPr lang="ru-RU" b="1" dirty="0" smtClean="0"/>
              <a:t> </a:t>
            </a:r>
            <a:r>
              <a:rPr lang="ru-RU" b="1" dirty="0" err="1" smtClean="0"/>
              <a:t>хрящової</a:t>
            </a:r>
            <a:r>
              <a:rPr lang="ru-RU" b="1" dirty="0" smtClean="0"/>
              <a:t> </a:t>
            </a:r>
            <a:r>
              <a:rPr lang="ru-RU" b="1" dirty="0" err="1" smtClean="0"/>
              <a:t>тканини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28604"/>
            <a:ext cx="4071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Хрящова</a:t>
            </a:r>
            <a:r>
              <a:rPr lang="ru-RU" b="1" i="1" dirty="0" smtClean="0"/>
              <a:t> тканина </a:t>
            </a:r>
            <a:r>
              <a:rPr lang="ru-RU" b="1" i="1" dirty="0" err="1" smtClean="0"/>
              <a:t>побудована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клітин</a:t>
            </a:r>
            <a:r>
              <a:rPr lang="ru-RU" b="1" i="1" dirty="0" smtClean="0"/>
              <a:t> (</a:t>
            </a:r>
            <a:r>
              <a:rPr lang="ru-RU" b="1" i="1" dirty="0" err="1" smtClean="0"/>
              <a:t>хондроцитів</a:t>
            </a:r>
            <a:r>
              <a:rPr lang="ru-RU" b="1" i="1" dirty="0" smtClean="0"/>
              <a:t>)</a:t>
            </a:r>
          </a:p>
          <a:p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міжклітинної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гіаліновий</a:t>
            </a:r>
            <a:r>
              <a:rPr lang="ru-RU" dirty="0" smtClean="0"/>
              <a:t>, </a:t>
            </a:r>
            <a:r>
              <a:rPr lang="ru-RU" dirty="0" err="1" smtClean="0"/>
              <a:t>еластичний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волокнистий</a:t>
            </a:r>
            <a:r>
              <a:rPr lang="ru-RU" dirty="0" smtClean="0"/>
              <a:t> </a:t>
            </a:r>
            <a:r>
              <a:rPr lang="ru-RU" dirty="0" err="1" smtClean="0"/>
              <a:t>хрящі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i="1" dirty="0" err="1" smtClean="0"/>
              <a:t>Гіаліновий</a:t>
            </a:r>
            <a:r>
              <a:rPr lang="ru-RU" b="1" i="1" dirty="0" smtClean="0"/>
              <a:t> хрящ 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суглобі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.</a:t>
            </a:r>
          </a:p>
          <a:p>
            <a:r>
              <a:rPr lang="ru-RU" b="1" i="1" dirty="0" err="1" smtClean="0"/>
              <a:t>Еластичний</a:t>
            </a:r>
            <a:r>
              <a:rPr lang="ru-RU" b="1" i="1" dirty="0" smtClean="0"/>
              <a:t> хрящ </a:t>
            </a:r>
            <a:r>
              <a:rPr lang="ru-RU" b="1" i="1" dirty="0" err="1" smtClean="0"/>
              <a:t>міститься</a:t>
            </a:r>
            <a:r>
              <a:rPr lang="ru-RU" b="1" i="1" dirty="0" smtClean="0"/>
              <a:t> в надгортаннику, </a:t>
            </a:r>
            <a:r>
              <a:rPr lang="ru-RU" b="1" i="1" dirty="0" err="1" smtClean="0"/>
              <a:t>вушній</a:t>
            </a:r>
            <a:endParaRPr lang="ru-RU" b="1" i="1" dirty="0" smtClean="0"/>
          </a:p>
          <a:p>
            <a:r>
              <a:rPr lang="ru-RU" dirty="0" err="1" smtClean="0"/>
              <a:t>раковині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</a:t>
            </a:r>
            <a:r>
              <a:rPr lang="ru-RU" b="1" i="1" dirty="0" err="1" smtClean="0"/>
              <a:t>олокнистий</a:t>
            </a:r>
            <a:r>
              <a:rPr lang="ru-RU" b="1" i="1" dirty="0" smtClean="0"/>
              <a:t> хрящ </a:t>
            </a:r>
            <a:r>
              <a:rPr lang="ru-RU" b="1" i="1" dirty="0" err="1" smtClean="0"/>
              <a:t>утворює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міжхребцеві</a:t>
            </a:r>
            <a:r>
              <a:rPr lang="ru-RU" b="1" i="1" dirty="0" smtClean="0"/>
              <a:t> диски, </a:t>
            </a:r>
            <a:r>
              <a:rPr lang="ru-RU" b="1" i="1" dirty="0" err="1" smtClean="0"/>
              <a:t>розташований</a:t>
            </a:r>
            <a:endParaRPr lang="ru-RU" b="1" i="1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прикріплення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, </a:t>
            </a:r>
            <a:r>
              <a:rPr lang="ru-RU" dirty="0" err="1" smtClean="0"/>
              <a:t>сухожилків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Хрящі</a:t>
            </a:r>
            <a:r>
              <a:rPr lang="ru-RU" dirty="0" smtClean="0"/>
              <a:t> не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кровоносних</a:t>
            </a:r>
            <a:endParaRPr lang="ru-RU" dirty="0" smtClean="0"/>
          </a:p>
          <a:p>
            <a:r>
              <a:rPr lang="ru-RU" dirty="0" err="1" smtClean="0"/>
              <a:t>судин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живляться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i="1" dirty="0" err="1" smtClean="0"/>
              <a:t>охрястя</a:t>
            </a:r>
            <a:r>
              <a:rPr lang="ru-RU" i="1" dirty="0" smtClean="0"/>
              <a:t> – </a:t>
            </a:r>
            <a:r>
              <a:rPr lang="ru-RU" i="1" dirty="0" err="1" smtClean="0"/>
              <a:t>зовнішнього</a:t>
            </a:r>
            <a:r>
              <a:rPr lang="ru-RU" i="1" dirty="0" smtClean="0"/>
              <a:t> </a:t>
            </a:r>
            <a:r>
              <a:rPr lang="ru-RU" i="1" dirty="0" err="1" smtClean="0"/>
              <a:t>сполучнотканинного</a:t>
            </a:r>
            <a:endParaRPr lang="ru-RU" i="1" dirty="0" smtClean="0"/>
          </a:p>
          <a:p>
            <a:r>
              <a:rPr lang="ru-RU" dirty="0" smtClean="0"/>
              <a:t>шару хряща.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2638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1942212" cy="297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1821649" cy="364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</TotalTime>
  <Words>1214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Будова і розвиток кісток. З’єднання кісток.</vt:lpstr>
      <vt:lpstr>Слайд 2</vt:lpstr>
      <vt:lpstr>Слайд 3</vt:lpstr>
      <vt:lpstr>Слайд 4</vt:lpstr>
      <vt:lpstr>При нестачі в організмі дітей вітаміну D порушується процес мінералізації кісток, вони стають гнучкими, легко викривлюються. Така хвороба називається рахітом. У старих людей кількість мінеральних солей зростає. Тому кістки стають крихкими, часто ламаються. </vt:lpstr>
      <vt:lpstr>Слайд 6</vt:lpstr>
      <vt:lpstr>Така будова надає кісткам великої міцності при стисканні й розтягу. Наприклад, стегнова кістка людини витримує при стисканні навантаження до 1,5 тонни </vt:lpstr>
      <vt:lpstr>Більшість кісток утворюються з хрящових зачатків (моделей).  Cкостеніння — процес поступового перетворення хрящового зачатка на кістку внаслідок відкладання мінеральних солей, переважно кальцію.</vt:lpstr>
      <vt:lpstr>Слайд 9</vt:lpstr>
      <vt:lpstr>Слайд 10</vt:lpstr>
      <vt:lpstr>Слайд 11</vt:lpstr>
      <vt:lpstr>Зверху кістка вкрита тонкою сполучнотканинною оболонкою – окістям, за яким розташована власне стінка трубчастої кістки, що побудована з щільної кісткової тканини, так званої компактної речовини. Основною структурною одиницею компактної речовини є остеон, що складається з 5–20 концентрично розташованих кісткових пластинок. У центрі остеона є канал, через який проходять кровоносні судини.На кінцях трубчастих кісток компактна речовина переходить у пористу кісткову тканину – губчасту речовину, яка утворює потовщення – головку. Кісткові пластинки губчастої речовини розташовані в тих напрямках, у яких кістки зазнають найбільшого розтягу або стиснення. У проміжках між пластинками губчастої речовини міститься червоний кістковий мозок.  До його складу входять стовбурові кровотворні клітини, з яких і починають розвиватися всі форми клітин крові. Короткі кістки (зап’ястка, плесни, хребці тощо) та широкі (мал. ) (лопатка, тазові та ін.) побудовані переважно з губчастої речовини.</vt:lpstr>
      <vt:lpstr>Слайд 13</vt:lpstr>
      <vt:lpstr>Слайд 14</vt:lpstr>
      <vt:lpstr>Які бувають з’єднання кісток?</vt:lpstr>
      <vt:lpstr>Слайд 16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і розвиток кісток. З єднання кісток.</dc:title>
  <dc:creator>RWT</dc:creator>
  <cp:lastModifiedBy>алесандр</cp:lastModifiedBy>
  <cp:revision>35</cp:revision>
  <dcterms:created xsi:type="dcterms:W3CDTF">2009-09-28T12:52:34Z</dcterms:created>
  <dcterms:modified xsi:type="dcterms:W3CDTF">2012-03-29T22:18:47Z</dcterms:modified>
</cp:coreProperties>
</file>