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6" r:id="rId3"/>
    <p:sldMasterId id="2147483692" r:id="rId4"/>
    <p:sldMasterId id="2147483708" r:id="rId5"/>
  </p:sldMasterIdLst>
  <p:sldIdLst>
    <p:sldId id="256" r:id="rId6"/>
    <p:sldId id="257" r:id="rId7"/>
    <p:sldId id="258" r:id="rId8"/>
    <p:sldId id="25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BB079-A072-4B3C-B5E8-817BF8F1D0D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9825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272B0-1742-4171-968F-9572B70BDB1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136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872C0-2603-4320-9D54-C2F917C4DBB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6846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FA935-7448-4BC9-B87A-75DB7716104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085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2CE21-2731-4CD7-BD59-1B81DD8F22C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383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67541-AFD1-440C-8F8D-BB2FB41C8A2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0974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29FD0-FA8B-452A-BD7D-D55CEB71F5D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602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5995B-D642-4428-836E-D876557BECE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639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77C33-5377-48D6-8E15-6B55B13B7FD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2913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B3F75-7BA8-454C-9FBF-94BEB6F8571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4386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79B3C-A529-4143-84BF-B2DC0886190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9586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A413D-47A3-4741-874D-7D831A25F24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8613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C939E-BF7F-4BA1-A214-5813B94447B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253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D6E49-E3D8-4E31-A87A-5C8D34E0AA2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283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FE798-D01B-4573-A28E-BE9F7FACE3A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2922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BB079-A072-4B3C-B5E8-817BF8F1D0D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0560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272B0-1742-4171-968F-9572B70BDB1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3765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872C0-2603-4320-9D54-C2F917C4DBB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083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FA935-7448-4BC9-B87A-75DB7716104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0714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2CE21-2731-4CD7-BD59-1B81DD8F22C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5424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67541-AFD1-440C-8F8D-BB2FB41C8A2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1951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29FD0-FA8B-452A-BD7D-D55CEB71F5D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0070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5995B-D642-4428-836E-D876557BECE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3190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77C33-5377-48D6-8E15-6B55B13B7FD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64255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B3F75-7BA8-454C-9FBF-94BEB6F8571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2928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79B3C-A529-4143-84BF-B2DC0886190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939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A413D-47A3-4741-874D-7D831A25F24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57002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C939E-BF7F-4BA1-A214-5813B94447B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88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D6E49-E3D8-4E31-A87A-5C8D34E0AA2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00993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FE798-D01B-4573-A28E-BE9F7FACE3A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39955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BB079-A072-4B3C-B5E8-817BF8F1D0D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80778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272B0-1742-4171-968F-9572B70BDB1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05807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872C0-2603-4320-9D54-C2F917C4DBB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63111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FA935-7448-4BC9-B87A-75DB7716104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51448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2CE21-2731-4CD7-BD59-1B81DD8F22C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81185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67541-AFD1-440C-8F8D-BB2FB41C8A2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314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29FD0-FA8B-452A-BD7D-D55CEB71F5D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6102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5995B-D642-4428-836E-D876557BECE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81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77C33-5377-48D6-8E15-6B55B13B7FD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55665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B3F75-7BA8-454C-9FBF-94BEB6F8571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32281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79B3C-A529-4143-84BF-B2DC0886190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14583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A413D-47A3-4741-874D-7D831A25F24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0598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C939E-BF7F-4BA1-A214-5813B94447B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79559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D6E49-E3D8-4E31-A87A-5C8D34E0AA2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73904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FE798-D01B-4573-A28E-BE9F7FACE3A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03457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BB079-A072-4B3C-B5E8-817BF8F1D0D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85921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272B0-1742-4171-968F-9572B70BDB1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32647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872C0-2603-4320-9D54-C2F917C4DBB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0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FA935-7448-4BC9-B87A-75DB7716104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35967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2CE21-2731-4CD7-BD59-1B81DD8F22C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41716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67541-AFD1-440C-8F8D-BB2FB41C8A2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83421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29FD0-FA8B-452A-BD7D-D55CEB71F5D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37269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5995B-D642-4428-836E-D876557BECE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33300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77C33-5377-48D6-8E15-6B55B13B7FD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782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B3F75-7BA8-454C-9FBF-94BEB6F8571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1928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79B3C-A529-4143-84BF-B2DC0886190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83689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A413D-47A3-4741-874D-7D831A25F24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75290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C939E-BF7F-4BA1-A214-5813B94447B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870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D6E49-E3D8-4E31-A87A-5C8D34E0AA2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4462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FE798-D01B-4573-A28E-BE9F7FACE3A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68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13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53.xml"/><Relationship Id="rId2" Type="http://schemas.openxmlformats.org/officeDocument/2006/relationships/slideLayout" Target="../slideLayouts/slideLayout43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5" Type="http://schemas.openxmlformats.org/officeDocument/2006/relationships/slideLayout" Target="../slideLayouts/slideLayout46.xml"/><Relationship Id="rId1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1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Relationship Id="rId14" Type="http://schemas.openxmlformats.org/officeDocument/2006/relationships/slideLayout" Target="../slideLayouts/slideLayout5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slideLayout" Target="../slideLayouts/slideLayout6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8.xml"/><Relationship Id="rId16" Type="http://schemas.openxmlformats.org/officeDocument/2006/relationships/theme" Target="../theme/theme5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slideLayout" Target="../slideLayouts/slideLayout7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E9E09D-4FEE-4681-842A-FF233071F949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334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E9E09D-4FEE-4681-842A-FF233071F949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372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E9E09D-4FEE-4681-842A-FF233071F949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906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E9E09D-4FEE-4681-842A-FF233071F949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576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5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20000">
              <a:srgbClr val="85C2FF"/>
            </a:gs>
            <a:gs pos="35001">
              <a:srgbClr val="C4D6EB"/>
            </a:gs>
            <a:gs pos="50000">
              <a:srgbClr val="FFEBFA"/>
            </a:gs>
            <a:gs pos="64999">
              <a:srgbClr val="C4D6EB"/>
            </a:gs>
            <a:gs pos="80000">
              <a:srgbClr val="85C2FF"/>
            </a:gs>
            <a:gs pos="100000">
              <a:srgbClr val="5E9E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>
          <a:xfrm>
            <a:off x="539750" y="1773238"/>
            <a:ext cx="8353425" cy="4176712"/>
          </a:xfrm>
        </p:spPr>
        <p:txBody>
          <a:bodyPr/>
          <a:lstStyle/>
          <a:p>
            <a:pPr eaLnBrk="1" hangingPunct="1"/>
            <a:r>
              <a:rPr lang="ru-RU" sz="3600" smtClean="0">
                <a:solidFill>
                  <a:srgbClr val="0000FF"/>
                </a:solidFill>
              </a:rPr>
              <a:t>унікальна галузь промислового виробництва, яка визначає рівень розвитку не тільки всіх інших галузей промисловості, а й всієї економіки в цілому. Вона виробля</a:t>
            </a:r>
            <a:r>
              <a:rPr lang="uk-UA" sz="3600" smtClean="0">
                <a:solidFill>
                  <a:srgbClr val="0000FF"/>
                </a:solidFill>
              </a:rPr>
              <a:t>є</a:t>
            </a:r>
            <a:r>
              <a:rPr lang="ru-RU" sz="3600" smtClean="0">
                <a:solidFill>
                  <a:srgbClr val="0000FF"/>
                </a:solidFill>
              </a:rPr>
              <a:t/>
            </a:r>
            <a:br>
              <a:rPr lang="ru-RU" sz="3600" smtClean="0">
                <a:solidFill>
                  <a:srgbClr val="0000FF"/>
                </a:solidFill>
              </a:rPr>
            </a:br>
            <a:r>
              <a:rPr lang="ru-RU" sz="3600" smtClean="0">
                <a:solidFill>
                  <a:srgbClr val="0000FF"/>
                </a:solidFill>
              </a:rPr>
              <a:t> побутову техніку, </a:t>
            </a:r>
            <a:br>
              <a:rPr lang="ru-RU" sz="3600" smtClean="0">
                <a:solidFill>
                  <a:srgbClr val="0000FF"/>
                </a:solidFill>
              </a:rPr>
            </a:br>
            <a:r>
              <a:rPr lang="ru-RU" sz="3600" smtClean="0">
                <a:solidFill>
                  <a:srgbClr val="0000FF"/>
                </a:solidFill>
              </a:rPr>
              <a:t>машини та обладнання для всіх галузей народного господарства</a:t>
            </a:r>
            <a:r>
              <a:rPr lang="ru-RU" sz="3600" b="1" smtClean="0">
                <a:solidFill>
                  <a:srgbClr val="0000FF"/>
                </a:solidFill>
              </a:rPr>
              <a:t>.</a:t>
            </a:r>
            <a:endParaRPr lang="ru-RU" sz="3600" smtClean="0">
              <a:solidFill>
                <a:srgbClr val="0000FF"/>
              </a:solidFill>
            </a:endParaRPr>
          </a:p>
        </p:txBody>
      </p:sp>
      <p:sp>
        <p:nvSpPr>
          <p:cNvPr id="3083" name="WordArt 11"/>
          <p:cNvSpPr>
            <a:spLocks noChangeArrowheads="1" noChangeShapeType="1" noTextEdit="1"/>
          </p:cNvSpPr>
          <p:nvPr/>
        </p:nvSpPr>
        <p:spPr bwMode="auto">
          <a:xfrm>
            <a:off x="684213" y="404813"/>
            <a:ext cx="8135937" cy="1150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Arial"/>
              </a:rPr>
              <a:t>Машинобудівна промисловість  - </a:t>
            </a:r>
          </a:p>
        </p:txBody>
      </p:sp>
    </p:spTree>
    <p:extLst>
      <p:ext uri="{BB962C8B-B14F-4D97-AF65-F5344CB8AC3E}">
        <p14:creationId xmlns:p14="http://schemas.microsoft.com/office/powerpoint/2010/main" val="3998075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8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8200"/>
            </a:gs>
            <a:gs pos="10001">
              <a:srgbClr val="FF0000"/>
            </a:gs>
            <a:gs pos="35001">
              <a:srgbClr val="BA0066"/>
            </a:gs>
            <a:gs pos="70000">
              <a:srgbClr val="66008F"/>
            </a:gs>
            <a:gs pos="100000">
              <a:srgbClr val="00008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2395538" y="1106488"/>
          <a:ext cx="5751512" cy="335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Документ" r:id="rId3" imgW="5751084" imgH="3352661" progId="Word.Document.8">
                  <p:embed/>
                </p:oleObj>
              </mc:Choice>
              <mc:Fallback>
                <p:oleObj name="Документ" r:id="rId3" imgW="5751084" imgH="335266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5538" y="1106488"/>
                        <a:ext cx="5751512" cy="335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395288" y="1700213"/>
            <a:ext cx="8748712" cy="4702175"/>
            <a:chOff x="2281" y="1738"/>
            <a:chExt cx="7200" cy="4320"/>
          </a:xfrm>
        </p:grpSpPr>
        <p:sp>
          <p:nvSpPr>
            <p:cNvPr id="4101" name="AutoShape 6"/>
            <p:cNvSpPr>
              <a:spLocks noChangeAspect="1" noChangeArrowheads="1"/>
            </p:cNvSpPr>
            <p:nvPr/>
          </p:nvSpPr>
          <p:spPr bwMode="auto">
            <a:xfrm>
              <a:off x="2281" y="1738"/>
              <a:ext cx="720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2400" b="1" smtClean="0">
                <a:solidFill>
                  <a:srgbClr val="000000"/>
                </a:solidFill>
              </a:endParaRPr>
            </a:p>
          </p:txBody>
        </p:sp>
        <p:sp>
          <p:nvSpPr>
            <p:cNvPr id="4102" name="Rectangle 7"/>
            <p:cNvSpPr>
              <a:spLocks noChangeArrowheads="1"/>
            </p:cNvSpPr>
            <p:nvPr/>
          </p:nvSpPr>
          <p:spPr bwMode="auto">
            <a:xfrm>
              <a:off x="2563" y="1877"/>
              <a:ext cx="1977" cy="836"/>
            </a:xfrm>
            <a:prstGeom prst="rect">
              <a:avLst/>
            </a:prstGeom>
            <a:solidFill>
              <a:srgbClr val="9900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800" b="1" smtClean="0">
                  <a:solidFill>
                    <a:srgbClr val="FF00FF"/>
                  </a:solidFill>
                </a:rPr>
                <a:t>Загальне та середн</a:t>
              </a:r>
              <a:r>
                <a:rPr lang="uk-UA" sz="2800" b="1" smtClean="0">
                  <a:solidFill>
                    <a:srgbClr val="FF00FF"/>
                  </a:solidFill>
                </a:rPr>
                <a:t>є</a:t>
              </a:r>
              <a:endParaRPr lang="ru-RU" sz="2800" smtClean="0">
                <a:solidFill>
                  <a:srgbClr val="000000"/>
                </a:solidFill>
              </a:endParaRPr>
            </a:p>
          </p:txBody>
        </p:sp>
        <p:sp>
          <p:nvSpPr>
            <p:cNvPr id="4103" name="Rectangle 8"/>
            <p:cNvSpPr>
              <a:spLocks noChangeArrowheads="1"/>
            </p:cNvSpPr>
            <p:nvPr/>
          </p:nvSpPr>
          <p:spPr bwMode="auto">
            <a:xfrm>
              <a:off x="4963" y="2435"/>
              <a:ext cx="1553" cy="55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sz="3600" b="1" smtClean="0">
                  <a:solidFill>
                    <a:srgbClr val="000000"/>
                  </a:solidFill>
                </a:rPr>
                <a:t>Точне</a:t>
              </a:r>
              <a:endParaRPr lang="ru-RU" sz="3600" smtClean="0">
                <a:solidFill>
                  <a:srgbClr val="000000"/>
                </a:solidFill>
              </a:endParaRPr>
            </a:p>
          </p:txBody>
        </p:sp>
        <p:sp>
          <p:nvSpPr>
            <p:cNvPr id="4104" name="Rectangle 9"/>
            <p:cNvSpPr>
              <a:spLocks noChangeArrowheads="1"/>
            </p:cNvSpPr>
            <p:nvPr/>
          </p:nvSpPr>
          <p:spPr bwMode="auto">
            <a:xfrm>
              <a:off x="6940" y="1877"/>
              <a:ext cx="1835" cy="697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sz="4000" b="1" smtClean="0">
                  <a:solidFill>
                    <a:srgbClr val="FFFF00"/>
                  </a:solidFill>
                </a:rPr>
                <a:t>Важке</a:t>
              </a:r>
              <a:endParaRPr lang="ru-RU" sz="4000" smtClean="0">
                <a:solidFill>
                  <a:srgbClr val="000000"/>
                </a:solidFill>
              </a:endParaRPr>
            </a:p>
          </p:txBody>
        </p:sp>
        <p:sp>
          <p:nvSpPr>
            <p:cNvPr id="4105" name="Line 10"/>
            <p:cNvSpPr>
              <a:spLocks noChangeShapeType="1"/>
            </p:cNvSpPr>
            <p:nvPr/>
          </p:nvSpPr>
          <p:spPr bwMode="auto">
            <a:xfrm>
              <a:off x="3552" y="2713"/>
              <a:ext cx="0" cy="5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2400" b="1" smtClean="0">
                <a:solidFill>
                  <a:srgbClr val="000000"/>
                </a:solidFill>
              </a:endParaRPr>
            </a:p>
          </p:txBody>
        </p:sp>
        <p:sp>
          <p:nvSpPr>
            <p:cNvPr id="4106" name="Line 11"/>
            <p:cNvSpPr>
              <a:spLocks noChangeShapeType="1"/>
            </p:cNvSpPr>
            <p:nvPr/>
          </p:nvSpPr>
          <p:spPr bwMode="auto">
            <a:xfrm>
              <a:off x="5669" y="2992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2400" b="1" smtClean="0">
                <a:solidFill>
                  <a:srgbClr val="000000"/>
                </a:solidFill>
              </a:endParaRPr>
            </a:p>
          </p:txBody>
        </p:sp>
        <p:sp>
          <p:nvSpPr>
            <p:cNvPr id="4107" name="Line 12"/>
            <p:cNvSpPr>
              <a:spLocks noChangeShapeType="1"/>
            </p:cNvSpPr>
            <p:nvPr/>
          </p:nvSpPr>
          <p:spPr bwMode="auto">
            <a:xfrm>
              <a:off x="7928" y="2574"/>
              <a:ext cx="1" cy="6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2400" b="1" smtClean="0">
                <a:solidFill>
                  <a:srgbClr val="000000"/>
                </a:solidFill>
              </a:endParaRPr>
            </a:p>
          </p:txBody>
        </p:sp>
        <p:sp>
          <p:nvSpPr>
            <p:cNvPr id="4108" name="Rectangle 13"/>
            <p:cNvSpPr>
              <a:spLocks noChangeArrowheads="1"/>
            </p:cNvSpPr>
            <p:nvPr/>
          </p:nvSpPr>
          <p:spPr bwMode="auto">
            <a:xfrm>
              <a:off x="2563" y="3271"/>
              <a:ext cx="1977" cy="2369"/>
            </a:xfrm>
            <a:prstGeom prst="rect">
              <a:avLst/>
            </a:prstGeom>
            <a:solidFill>
              <a:srgbClr val="9900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b="1" i="1" smtClean="0">
                  <a:solidFill>
                    <a:srgbClr val="FFFFFF"/>
                  </a:solidFill>
                </a:rPr>
                <a:t>Верстатобудування, транспортне, обладнання для легкої та харчової промисловості</a:t>
              </a:r>
              <a:r>
                <a:rPr lang="ru-RU" sz="2000" i="1" smtClean="0">
                  <a:solidFill>
                    <a:srgbClr val="FFFFFF"/>
                  </a:solidFill>
                </a:rPr>
                <a:t> </a:t>
              </a:r>
              <a:endParaRPr lang="ru-RU" sz="2000" smtClean="0">
                <a:solidFill>
                  <a:srgbClr val="FFFFFF"/>
                </a:solidFill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2000" smtClean="0">
                <a:solidFill>
                  <a:srgbClr val="000000"/>
                </a:solidFill>
              </a:endParaRPr>
            </a:p>
          </p:txBody>
        </p:sp>
        <p:sp>
          <p:nvSpPr>
            <p:cNvPr id="4109" name="Rectangle 14"/>
            <p:cNvSpPr>
              <a:spLocks noChangeArrowheads="1"/>
            </p:cNvSpPr>
            <p:nvPr/>
          </p:nvSpPr>
          <p:spPr bwMode="auto">
            <a:xfrm>
              <a:off x="4540" y="3271"/>
              <a:ext cx="2400" cy="2369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b="1" i="1" smtClean="0">
                  <a:solidFill>
                    <a:srgbClr val="FFFFFF"/>
                  </a:solidFill>
                </a:rPr>
                <a:t>Електроніка. Приладобудування</a:t>
              </a:r>
              <a:br>
                <a:rPr lang="ru-RU" sz="2000" b="1" i="1" smtClean="0">
                  <a:solidFill>
                    <a:srgbClr val="FFFFFF"/>
                  </a:solidFill>
                </a:rPr>
              </a:br>
              <a:r>
                <a:rPr lang="ru-RU" sz="2000" b="1" i="1" smtClean="0">
                  <a:solidFill>
                    <a:srgbClr val="FFFFFF"/>
                  </a:solidFill>
                </a:rPr>
                <a:t>Виробництво оргтехніки, побутової та робототехніки</a:t>
              </a:r>
              <a:r>
                <a:rPr lang="ru-RU" sz="2000" b="1" smtClean="0">
                  <a:solidFill>
                    <a:srgbClr val="FFFFFF"/>
                  </a:solidFill>
                </a:rPr>
                <a:t>.</a:t>
              </a:r>
              <a:r>
                <a:rPr lang="ru-RU" sz="1600" smtClean="0">
                  <a:solidFill>
                    <a:srgbClr val="FFFFFF"/>
                  </a:solidFill>
                </a:rPr>
                <a:t>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4110" name="Rectangle 15"/>
            <p:cNvSpPr>
              <a:spLocks noChangeArrowheads="1"/>
            </p:cNvSpPr>
            <p:nvPr/>
          </p:nvSpPr>
          <p:spPr bwMode="auto">
            <a:xfrm>
              <a:off x="6940" y="3271"/>
              <a:ext cx="1835" cy="2369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b="1" i="1" smtClean="0">
                  <a:solidFill>
                    <a:srgbClr val="FFFFFF"/>
                  </a:solidFill>
                </a:rPr>
                <a:t>Обладнання для металургії; гірничо-шахтне, енергетичне, підйомно-транспортне.</a:t>
              </a:r>
              <a:r>
                <a:rPr lang="ru-RU" sz="2000" smtClean="0">
                  <a:solidFill>
                    <a:srgbClr val="FFFFFF"/>
                  </a:solidFill>
                </a:rPr>
                <a:t>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2000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66576" name="WordArt 16"/>
          <p:cNvSpPr>
            <a:spLocks noChangeArrowheads="1" noChangeShapeType="1" noTextEdit="1"/>
          </p:cNvSpPr>
          <p:nvPr/>
        </p:nvSpPr>
        <p:spPr bwMode="auto">
          <a:xfrm>
            <a:off x="684213" y="404813"/>
            <a:ext cx="7921625" cy="1008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 smtClean="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Arial"/>
              </a:rPr>
              <a:t>Групи галузей машинобудування</a:t>
            </a:r>
          </a:p>
        </p:txBody>
      </p:sp>
    </p:spTree>
    <p:extLst>
      <p:ext uri="{BB962C8B-B14F-4D97-AF65-F5344CB8AC3E}">
        <p14:creationId xmlns:p14="http://schemas.microsoft.com/office/powerpoint/2010/main" val="4158362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4"/>
          <p:cNvGraphicFramePr>
            <a:graphicFrameLocks noChangeAspect="1"/>
          </p:cNvGraphicFramePr>
          <p:nvPr>
            <p:ph idx="1"/>
          </p:nvPr>
        </p:nvGraphicFramePr>
        <p:xfrm>
          <a:off x="-92075" y="-171450"/>
          <a:ext cx="9417050" cy="720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Диаграмма" r:id="rId3" imgW="7400905" imgH="4029151" progId="MSGraph.Chart.8">
                  <p:embed followColorScheme="full"/>
                </p:oleObj>
              </mc:Choice>
              <mc:Fallback>
                <p:oleObj name="Диаграмма" r:id="rId3" imgW="7400905" imgH="4029151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92075" y="-171450"/>
                        <a:ext cx="9417050" cy="720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381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3399"/>
            </a:gs>
            <a:gs pos="100000">
              <a:srgbClr val="9966FF"/>
            </a:gs>
          </a:gsLst>
          <a:path path="rect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0" y="0"/>
            <a:ext cx="8964613" cy="6858000"/>
            <a:chOff x="0" y="0"/>
            <a:chExt cx="5647" cy="4320"/>
          </a:xfrm>
        </p:grpSpPr>
        <p:grpSp>
          <p:nvGrpSpPr>
            <p:cNvPr id="3" name="Diagram 21"/>
            <p:cNvGrpSpPr>
              <a:grpSpLocks noChangeAspect="1"/>
            </p:cNvGrpSpPr>
            <p:nvPr/>
          </p:nvGrpSpPr>
          <p:grpSpPr bwMode="auto">
            <a:xfrm>
              <a:off x="0" y="0"/>
              <a:ext cx="5647" cy="4320"/>
              <a:chOff x="-22" y="-301"/>
              <a:chExt cx="5647" cy="4320"/>
            </a:xfrm>
          </p:grpSpPr>
          <p:sp useBgFill="1">
            <p:nvSpPr>
              <p:cNvPr id="4" name="AutoShape 20"/>
              <p:cNvSpPr>
                <a:spLocks noChangeAspect="1" noChangeArrowheads="1" noTextEdit="1"/>
              </p:cNvSpPr>
              <p:nvPr/>
            </p:nvSpPr>
            <p:spPr bwMode="auto">
              <a:xfrm>
                <a:off x="-22" y="-301"/>
                <a:ext cx="5647" cy="4320"/>
              </a:xfrm>
              <a:prstGeom prst="rect">
                <a:avLst/>
              </a:prstGeom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" name="_s1028"/>
              <p:cNvSpPr>
                <a:spLocks noChangeShapeType="1"/>
              </p:cNvSpPr>
              <p:nvPr/>
            </p:nvSpPr>
            <p:spPr bwMode="auto">
              <a:xfrm flipH="1" flipV="1">
                <a:off x="1724" y="1133"/>
                <a:ext cx="680" cy="27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" name="_s1029"/>
              <p:cNvSpPr>
                <a:spLocks noChangeAspect="1" noChangeArrowheads="1"/>
              </p:cNvSpPr>
              <p:nvPr/>
            </p:nvSpPr>
            <p:spPr bwMode="auto">
              <a:xfrm>
                <a:off x="771" y="226"/>
                <a:ext cx="953" cy="953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path path="rect">
                  <a:fillToRect l="100000" b="10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41990" dir="1593903" algn="ctr" rotWithShape="0">
                  <a:schemeClr val="accent2"/>
                </a:outerShdw>
              </a:effec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6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Енергетика</a:t>
                </a:r>
              </a:p>
            </p:txBody>
          </p:sp>
          <p:sp>
            <p:nvSpPr>
              <p:cNvPr id="7" name="_s1030"/>
              <p:cNvSpPr>
                <a:spLocks noChangeShapeType="1"/>
              </p:cNvSpPr>
              <p:nvPr/>
            </p:nvSpPr>
            <p:spPr bwMode="auto">
              <a:xfrm flipH="1">
                <a:off x="1724" y="1904"/>
                <a:ext cx="680" cy="1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" name="_s1031"/>
              <p:cNvSpPr>
                <a:spLocks noChangeAspect="1" noChangeArrowheads="1"/>
              </p:cNvSpPr>
              <p:nvPr/>
            </p:nvSpPr>
            <p:spPr bwMode="auto">
              <a:xfrm>
                <a:off x="726" y="1451"/>
                <a:ext cx="998" cy="998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path path="rect">
                  <a:fillToRect l="100000" b="10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41990" dir="1593903" algn="ctr" rotWithShape="0">
                  <a:schemeClr val="accent2"/>
                </a:outerShdw>
              </a:effec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6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С</a:t>
                </a:r>
                <a:r>
                  <a:rPr kumimoji="0" lang="uk-UA" sz="16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ільське господарство</a:t>
                </a:r>
                <a:endPara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9" name="_s1032"/>
              <p:cNvSpPr>
                <a:spLocks noChangeShapeType="1"/>
              </p:cNvSpPr>
              <p:nvPr/>
            </p:nvSpPr>
            <p:spPr bwMode="auto">
              <a:xfrm flipH="1">
                <a:off x="1724" y="2403"/>
                <a:ext cx="726" cy="318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" name="_s1033"/>
              <p:cNvSpPr>
                <a:spLocks noChangeAspect="1" noChangeArrowheads="1"/>
              </p:cNvSpPr>
              <p:nvPr/>
            </p:nvSpPr>
            <p:spPr bwMode="auto">
              <a:xfrm>
                <a:off x="817" y="2721"/>
                <a:ext cx="907" cy="907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path path="rect">
                  <a:fillToRect l="100000" b="10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41990" dir="1593903" algn="ctr" rotWithShape="0">
                  <a:schemeClr val="accent2"/>
                </a:outerShdw>
              </a:effec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6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Транспорт</a:t>
                </a:r>
                <a:endPara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1" name="_s1034"/>
              <p:cNvSpPr>
                <a:spLocks noChangeShapeType="1"/>
              </p:cNvSpPr>
              <p:nvPr/>
            </p:nvSpPr>
            <p:spPr bwMode="auto">
              <a:xfrm>
                <a:off x="2903" y="2403"/>
                <a:ext cx="1" cy="341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" name="_s1035"/>
              <p:cNvSpPr>
                <a:spLocks noChangeAspect="1" noChangeArrowheads="1"/>
              </p:cNvSpPr>
              <p:nvPr/>
            </p:nvSpPr>
            <p:spPr bwMode="auto">
              <a:xfrm>
                <a:off x="2450" y="2721"/>
                <a:ext cx="998" cy="998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path path="rect">
                  <a:fillToRect l="100000" b="10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41990" dir="1593903" algn="ctr" rotWithShape="0">
                  <a:schemeClr val="accent2"/>
                </a:outerShdw>
              </a:effec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6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Паливна промисловість</a:t>
                </a:r>
                <a:endPara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3" name="_s1036"/>
              <p:cNvSpPr>
                <a:spLocks noChangeShapeType="1"/>
              </p:cNvSpPr>
              <p:nvPr/>
            </p:nvSpPr>
            <p:spPr bwMode="auto">
              <a:xfrm>
                <a:off x="3402" y="2403"/>
                <a:ext cx="817" cy="27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_s1037"/>
              <p:cNvSpPr>
                <a:spLocks noChangeAspect="1" noChangeArrowheads="1"/>
              </p:cNvSpPr>
              <p:nvPr/>
            </p:nvSpPr>
            <p:spPr bwMode="auto">
              <a:xfrm>
                <a:off x="4219" y="2675"/>
                <a:ext cx="998" cy="998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path path="rect">
                  <a:fillToRect l="100000" b="10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41990" dir="1593903" algn="ctr" rotWithShape="0">
                  <a:schemeClr val="accent2"/>
                </a:outerShdw>
              </a:effec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6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Хімічна промисловість</a:t>
                </a:r>
                <a:endPara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5" name="_s1038"/>
              <p:cNvSpPr>
                <a:spLocks noChangeShapeType="1"/>
              </p:cNvSpPr>
              <p:nvPr/>
            </p:nvSpPr>
            <p:spPr bwMode="auto">
              <a:xfrm>
                <a:off x="3448" y="1859"/>
                <a:ext cx="704" cy="1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_s1039"/>
              <p:cNvSpPr>
                <a:spLocks noChangeAspect="1" noChangeArrowheads="1"/>
              </p:cNvSpPr>
              <p:nvPr/>
            </p:nvSpPr>
            <p:spPr bwMode="auto">
              <a:xfrm>
                <a:off x="4173" y="1451"/>
                <a:ext cx="907" cy="907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path path="rect">
                  <a:fillToRect l="100000" b="10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41990" dir="1593903" algn="ctr" rotWithShape="0">
                  <a:schemeClr val="accent2"/>
                </a:outerShdw>
              </a:effec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6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Металургія</a:t>
                </a:r>
                <a:endPara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7" name="_s1040"/>
              <p:cNvSpPr>
                <a:spLocks noChangeShapeType="1"/>
              </p:cNvSpPr>
              <p:nvPr/>
            </p:nvSpPr>
            <p:spPr bwMode="auto">
              <a:xfrm flipV="1">
                <a:off x="3402" y="1179"/>
                <a:ext cx="650" cy="27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_s1041"/>
              <p:cNvSpPr>
                <a:spLocks noChangeAspect="1" noChangeArrowheads="1"/>
              </p:cNvSpPr>
              <p:nvPr/>
            </p:nvSpPr>
            <p:spPr bwMode="auto">
              <a:xfrm>
                <a:off x="4083" y="271"/>
                <a:ext cx="998" cy="998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path path="rect">
                  <a:fillToRect l="100000" b="10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41990" dir="1593903" algn="ctr" rotWithShape="0">
                  <a:schemeClr val="accent2"/>
                </a:outerShdw>
              </a:effec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6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Легка і харчова промисловість</a:t>
                </a:r>
                <a:endPara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9" name="_s1042"/>
              <p:cNvSpPr>
                <a:spLocks noChangeShapeType="1"/>
              </p:cNvSpPr>
              <p:nvPr/>
            </p:nvSpPr>
            <p:spPr bwMode="auto">
              <a:xfrm flipV="1">
                <a:off x="2949" y="1133"/>
                <a:ext cx="1" cy="341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_s1043"/>
              <p:cNvSpPr>
                <a:spLocks noChangeAspect="1" noChangeArrowheads="1"/>
              </p:cNvSpPr>
              <p:nvPr/>
            </p:nvSpPr>
            <p:spPr bwMode="auto">
              <a:xfrm>
                <a:off x="2495" y="226"/>
                <a:ext cx="907" cy="907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path path="rect">
                  <a:fillToRect l="100000" b="10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41990" dir="1593903" algn="ctr" rotWithShape="0">
                  <a:schemeClr val="accent2"/>
                </a:outerShdw>
              </a:effec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6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Будівництво</a:t>
                </a:r>
                <a:endPara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1" name="_s1044"/>
              <p:cNvSpPr>
                <a:spLocks noChangeAspect="1" noChangeArrowheads="1"/>
              </p:cNvSpPr>
              <p:nvPr/>
            </p:nvSpPr>
            <p:spPr bwMode="auto">
              <a:xfrm>
                <a:off x="2404" y="1405"/>
                <a:ext cx="1011" cy="1011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path path="rect">
                  <a:fillToRect l="100000" b="10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41990" dir="1593903" algn="ctr" rotWithShape="0">
                  <a:schemeClr val="folHlink"/>
                </a:outerShdw>
              </a:effectLst>
            </p:spPr>
            <p:txBody>
              <a:bodyPr vert="horz" wrap="square" lIns="0" tIns="0" rIns="36000" bIns="3600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6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Машино-будування</a:t>
                </a:r>
              </a:p>
            </p:txBody>
          </p:sp>
        </p:grpSp>
        <p:sp>
          <p:nvSpPr>
            <p:cNvPr id="1048" name="Line 44"/>
            <p:cNvSpPr>
              <a:spLocks noChangeShapeType="1"/>
            </p:cNvSpPr>
            <p:nvPr/>
          </p:nvSpPr>
          <p:spPr bwMode="auto">
            <a:xfrm>
              <a:off x="3016" y="2750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2400" b="1" smtClean="0">
                <a:solidFill>
                  <a:srgbClr val="000000"/>
                </a:solidFill>
              </a:endParaRPr>
            </a:p>
          </p:txBody>
        </p:sp>
        <p:sp>
          <p:nvSpPr>
            <p:cNvPr id="1049" name="Line 45"/>
            <p:cNvSpPr>
              <a:spLocks noChangeShapeType="1"/>
            </p:cNvSpPr>
            <p:nvPr/>
          </p:nvSpPr>
          <p:spPr bwMode="auto">
            <a:xfrm flipV="1">
              <a:off x="2925" y="2704"/>
              <a:ext cx="0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2400" b="1" smtClean="0">
                <a:solidFill>
                  <a:srgbClr val="000000"/>
                </a:solidFill>
              </a:endParaRPr>
            </a:p>
          </p:txBody>
        </p:sp>
        <p:sp>
          <p:nvSpPr>
            <p:cNvPr id="1050" name="Line 46"/>
            <p:cNvSpPr>
              <a:spLocks noChangeShapeType="1"/>
            </p:cNvSpPr>
            <p:nvPr/>
          </p:nvSpPr>
          <p:spPr bwMode="auto">
            <a:xfrm flipH="1" flipV="1">
              <a:off x="3470" y="2704"/>
              <a:ext cx="771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2400" b="1" smtClean="0">
                <a:solidFill>
                  <a:srgbClr val="000000"/>
                </a:solidFill>
              </a:endParaRPr>
            </a:p>
          </p:txBody>
        </p:sp>
        <p:sp>
          <p:nvSpPr>
            <p:cNvPr id="1051" name="Line 47"/>
            <p:cNvSpPr>
              <a:spLocks noChangeShapeType="1"/>
            </p:cNvSpPr>
            <p:nvPr/>
          </p:nvSpPr>
          <p:spPr bwMode="auto">
            <a:xfrm>
              <a:off x="3379" y="2750"/>
              <a:ext cx="862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2400" b="1" smtClean="0">
                <a:solidFill>
                  <a:srgbClr val="000000"/>
                </a:solidFill>
              </a:endParaRPr>
            </a:p>
          </p:txBody>
        </p:sp>
        <p:sp>
          <p:nvSpPr>
            <p:cNvPr id="1052" name="Line 48"/>
            <p:cNvSpPr>
              <a:spLocks noChangeShapeType="1"/>
            </p:cNvSpPr>
            <p:nvPr/>
          </p:nvSpPr>
          <p:spPr bwMode="auto">
            <a:xfrm flipH="1" flipV="1">
              <a:off x="1837" y="1480"/>
              <a:ext cx="589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2400" b="1" smtClean="0">
                <a:solidFill>
                  <a:srgbClr val="000000"/>
                </a:solidFill>
              </a:endParaRPr>
            </a:p>
          </p:txBody>
        </p:sp>
        <p:sp>
          <p:nvSpPr>
            <p:cNvPr id="1053" name="Line 50"/>
            <p:cNvSpPr>
              <a:spLocks noChangeShapeType="1"/>
            </p:cNvSpPr>
            <p:nvPr/>
          </p:nvSpPr>
          <p:spPr bwMode="auto">
            <a:xfrm>
              <a:off x="1610" y="1480"/>
              <a:ext cx="816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2400" b="1" smtClean="0">
                <a:solidFill>
                  <a:srgbClr val="000000"/>
                </a:solidFill>
              </a:endParaRPr>
            </a:p>
          </p:txBody>
        </p:sp>
        <p:sp>
          <p:nvSpPr>
            <p:cNvPr id="1054" name="Line 52"/>
            <p:cNvSpPr>
              <a:spLocks noChangeShapeType="1"/>
            </p:cNvSpPr>
            <p:nvPr/>
          </p:nvSpPr>
          <p:spPr bwMode="auto">
            <a:xfrm flipV="1">
              <a:off x="1565" y="2614"/>
              <a:ext cx="861" cy="4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2400" b="1" smtClean="0">
                <a:solidFill>
                  <a:srgbClr val="000000"/>
                </a:solidFill>
              </a:endParaRPr>
            </a:p>
          </p:txBody>
        </p:sp>
        <p:sp>
          <p:nvSpPr>
            <p:cNvPr id="1055" name="Line 53"/>
            <p:cNvSpPr>
              <a:spLocks noChangeShapeType="1"/>
            </p:cNvSpPr>
            <p:nvPr/>
          </p:nvSpPr>
          <p:spPr bwMode="auto">
            <a:xfrm flipH="1">
              <a:off x="1701" y="2704"/>
              <a:ext cx="725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2400" b="1" smtClean="0">
                <a:solidFill>
                  <a:srgbClr val="000000"/>
                </a:solidFill>
              </a:endParaRPr>
            </a:p>
          </p:txBody>
        </p:sp>
        <p:sp>
          <p:nvSpPr>
            <p:cNvPr id="1056" name="Line 54"/>
            <p:cNvSpPr>
              <a:spLocks noChangeShapeType="1"/>
            </p:cNvSpPr>
            <p:nvPr/>
          </p:nvSpPr>
          <p:spPr bwMode="auto">
            <a:xfrm>
              <a:off x="3424" y="2160"/>
              <a:ext cx="77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2400" b="1" smtClean="0">
                <a:solidFill>
                  <a:srgbClr val="000000"/>
                </a:solidFill>
              </a:endParaRPr>
            </a:p>
          </p:txBody>
        </p:sp>
        <p:sp>
          <p:nvSpPr>
            <p:cNvPr id="1057" name="Line 55"/>
            <p:cNvSpPr>
              <a:spLocks noChangeShapeType="1"/>
            </p:cNvSpPr>
            <p:nvPr/>
          </p:nvSpPr>
          <p:spPr bwMode="auto">
            <a:xfrm flipH="1">
              <a:off x="3424" y="2251"/>
              <a:ext cx="77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2400" b="1" smtClean="0">
                <a:solidFill>
                  <a:srgbClr val="000000"/>
                </a:solidFill>
              </a:endParaRPr>
            </a:p>
          </p:txBody>
        </p:sp>
        <p:sp>
          <p:nvSpPr>
            <p:cNvPr id="1058" name="Line 56"/>
            <p:cNvSpPr>
              <a:spLocks noChangeShapeType="1"/>
            </p:cNvSpPr>
            <p:nvPr/>
          </p:nvSpPr>
          <p:spPr bwMode="auto">
            <a:xfrm>
              <a:off x="3061" y="1480"/>
              <a:ext cx="0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2400" b="1" smtClean="0">
                <a:solidFill>
                  <a:srgbClr val="000000"/>
                </a:solidFill>
              </a:endParaRPr>
            </a:p>
          </p:txBody>
        </p:sp>
        <p:sp>
          <p:nvSpPr>
            <p:cNvPr id="1059" name="Line 57"/>
            <p:cNvSpPr>
              <a:spLocks noChangeShapeType="1"/>
            </p:cNvSpPr>
            <p:nvPr/>
          </p:nvSpPr>
          <p:spPr bwMode="auto">
            <a:xfrm flipV="1">
              <a:off x="2971" y="1434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2400" b="1" smtClean="0">
                <a:solidFill>
                  <a:srgbClr val="000000"/>
                </a:solidFill>
              </a:endParaRPr>
            </a:p>
          </p:txBody>
        </p:sp>
        <p:sp>
          <p:nvSpPr>
            <p:cNvPr id="1060" name="Line 58"/>
            <p:cNvSpPr>
              <a:spLocks noChangeShapeType="1"/>
            </p:cNvSpPr>
            <p:nvPr/>
          </p:nvSpPr>
          <p:spPr bwMode="auto">
            <a:xfrm flipH="1">
              <a:off x="1746" y="2205"/>
              <a:ext cx="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2400" b="1" smtClean="0">
                <a:solidFill>
                  <a:srgbClr val="000000"/>
                </a:solidFill>
              </a:endParaRPr>
            </a:p>
          </p:txBody>
        </p:sp>
        <p:sp>
          <p:nvSpPr>
            <p:cNvPr id="1061" name="Line 59"/>
            <p:cNvSpPr>
              <a:spLocks noChangeShapeType="1"/>
            </p:cNvSpPr>
            <p:nvPr/>
          </p:nvSpPr>
          <p:spPr bwMode="auto">
            <a:xfrm flipV="1">
              <a:off x="3424" y="1480"/>
              <a:ext cx="681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2400" b="1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80957" name="WordArt 61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179388" y="-171450"/>
            <a:ext cx="8640762" cy="1152525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cs typeface="Arial"/>
              </a:rPr>
              <a:t>Міжгалузеві зв'язки машинобудівного комплексу</a:t>
            </a:r>
          </a:p>
        </p:txBody>
      </p:sp>
    </p:spTree>
    <p:extLst>
      <p:ext uri="{BB962C8B-B14F-4D97-AF65-F5344CB8AC3E}">
        <p14:creationId xmlns:p14="http://schemas.microsoft.com/office/powerpoint/2010/main" val="505933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95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95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5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81</Words>
  <Application>Microsoft Office PowerPoint</Application>
  <PresentationFormat>Экран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5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Тема Office</vt:lpstr>
      <vt:lpstr>Оформление по умолчанию</vt:lpstr>
      <vt:lpstr>1_Оформление по умолчанию</vt:lpstr>
      <vt:lpstr>2_Оформление по умолчанию</vt:lpstr>
      <vt:lpstr>3_Оформление по умолчанию</vt:lpstr>
      <vt:lpstr>Документ Microsoft Word</vt:lpstr>
      <vt:lpstr>Диаграмма Microsoft Graph</vt:lpstr>
      <vt:lpstr>унікальна галузь промислового виробництва, яка визначає рівень розвитку не тільки всіх інших галузей промисловості, а й всієї економіки в цілому. Вона виробляє  побутову техніку,  машини та обладнання для всіх галузей народного господарства.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унікальна галузь промислового виробництва, яка визначає рівень розвитку не тільки всіх інших галузей промисловості, а й всієї економіки в цілому. Вона виробляє  побутову техніку,  машини та обладнання для всіх галузей народного господарства.</dc:title>
  <cp:lastModifiedBy>Светлана В.</cp:lastModifiedBy>
  <cp:revision>2</cp:revision>
  <dcterms:modified xsi:type="dcterms:W3CDTF">2013-04-25T09:37:31Z</dcterms:modified>
</cp:coreProperties>
</file>